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6" r:id="rId2"/>
    <p:sldId id="16667835" r:id="rId3"/>
    <p:sldId id="2141411484" r:id="rId4"/>
    <p:sldId id="16667836" r:id="rId5"/>
    <p:sldId id="16667832" r:id="rId6"/>
    <p:sldId id="16667831" r:id="rId7"/>
    <p:sldId id="16667833" r:id="rId8"/>
    <p:sldId id="16667830" r:id="rId9"/>
    <p:sldId id="2141411486" r:id="rId10"/>
    <p:sldId id="2141411488" r:id="rId11"/>
    <p:sldId id="16667834" r:id="rId12"/>
  </p:sldIdLst>
  <p:sldSz cx="18288000" cy="10287000"/>
  <p:notesSz cx="6858000" cy="9144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4F4"/>
    <a:srgbClr val="EFF6FB"/>
    <a:srgbClr val="EEF5FB"/>
    <a:srgbClr val="005696"/>
    <a:srgbClr val="0070C0"/>
    <a:srgbClr val="BE3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4" autoAdjust="0"/>
    <p:restoredTop sz="94622" autoAdjust="0"/>
  </p:normalViewPr>
  <p:slideViewPr>
    <p:cSldViewPr>
      <p:cViewPr varScale="1">
        <p:scale>
          <a:sx n="72" d="100"/>
          <a:sy n="72" d="100"/>
        </p:scale>
        <p:origin x="10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BECAB-42CB-4847-A264-34EB4E3B948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2DDAB-E01C-4D5A-9A39-96CF66527F38}">
      <dgm:prSet phldrT="[Текст]" phldr="0" custT="1"/>
      <dgm:spPr/>
      <dgm:t>
        <a:bodyPr/>
        <a:lstStyle/>
        <a:p>
          <a:r>
            <a:rPr lang="ru-RU" sz="2400" b="1" dirty="0">
              <a:solidFill>
                <a:schemeClr val="tx2"/>
              </a:solidFill>
              <a:latin typeface="Arial Narrow" panose="020B0606020202030204" pitchFamily="34" charset="0"/>
            </a:rPr>
            <a:t>ПОЗВОНИТЬ ПАЦИЕНТУ</a:t>
          </a:r>
        </a:p>
      </dgm:t>
    </dgm:pt>
    <dgm:pt modelId="{ACF56EC4-0A51-4FCC-8B19-B5AA962BB846}" type="parTrans" cxnId="{A44405F3-ACD3-4FD7-9800-8CA5AA771505}">
      <dgm:prSet/>
      <dgm:spPr/>
      <dgm:t>
        <a:bodyPr/>
        <a:lstStyle/>
        <a:p>
          <a:endParaRPr lang="ru-RU"/>
        </a:p>
      </dgm:t>
    </dgm:pt>
    <dgm:pt modelId="{32D1EC33-E1F8-4FAA-AE17-2367C1A6B52A}" type="sibTrans" cxnId="{A44405F3-ACD3-4FD7-9800-8CA5AA771505}">
      <dgm:prSet/>
      <dgm:spPr/>
      <dgm:t>
        <a:bodyPr/>
        <a:lstStyle/>
        <a:p>
          <a:endParaRPr lang="ru-RU"/>
        </a:p>
      </dgm:t>
    </dgm:pt>
    <dgm:pt modelId="{93D6060E-C1F2-4367-B71A-2E86A04BCA77}">
      <dgm:prSet phldrT="[Текст]" custT="1"/>
      <dgm:spPr/>
      <dgm:t>
        <a:bodyPr/>
        <a:lstStyle/>
        <a:p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ПРИГЛАСИТЬ НА ПРИЕМ</a:t>
          </a:r>
        </a:p>
      </dgm:t>
    </dgm:pt>
    <dgm:pt modelId="{D27625B3-48B7-47B3-AB5E-8D4833698D76}" type="parTrans" cxnId="{C1A89BC8-1516-4497-9F33-51092724008E}">
      <dgm:prSet/>
      <dgm:spPr/>
      <dgm:t>
        <a:bodyPr/>
        <a:lstStyle/>
        <a:p>
          <a:endParaRPr lang="ru-RU"/>
        </a:p>
      </dgm:t>
    </dgm:pt>
    <dgm:pt modelId="{A193018E-6382-4375-BCEB-6244C8DE7606}" type="sibTrans" cxnId="{C1A89BC8-1516-4497-9F33-51092724008E}">
      <dgm:prSet/>
      <dgm:spPr/>
      <dgm:t>
        <a:bodyPr/>
        <a:lstStyle/>
        <a:p>
          <a:endParaRPr lang="ru-RU"/>
        </a:p>
      </dgm:t>
    </dgm:pt>
    <dgm:pt modelId="{6D2EB883-01A3-46AB-88D3-759C5F97EE30}">
      <dgm:prSet phldrT="[Текст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ОСУЩЕСТВИТЬ ПАТРОНАЖ</a:t>
          </a:r>
        </a:p>
      </dgm:t>
    </dgm:pt>
    <dgm:pt modelId="{5817C91E-0CE3-4D0D-BEEE-C346B859C38A}" type="parTrans" cxnId="{BE6E0D4F-5F19-4ACF-B6F7-65687D8719B9}">
      <dgm:prSet/>
      <dgm:spPr/>
      <dgm:t>
        <a:bodyPr/>
        <a:lstStyle/>
        <a:p>
          <a:endParaRPr lang="ru-RU"/>
        </a:p>
      </dgm:t>
    </dgm:pt>
    <dgm:pt modelId="{36A06EBE-AEA1-40B0-9D04-6E37DE50E1DF}" type="sibTrans" cxnId="{BE6E0D4F-5F19-4ACF-B6F7-65687D8719B9}">
      <dgm:prSet/>
      <dgm:spPr/>
      <dgm:t>
        <a:bodyPr/>
        <a:lstStyle/>
        <a:p>
          <a:endParaRPr lang="ru-RU"/>
        </a:p>
      </dgm:t>
    </dgm:pt>
    <dgm:pt modelId="{C66DC36D-4D01-4BF9-83A3-9EE0F7E70DD1}" type="pres">
      <dgm:prSet presAssocID="{BF9BECAB-42CB-4847-A264-34EB4E3B948C}" presName="Name0" presStyleCnt="0">
        <dgm:presLayoutVars>
          <dgm:dir/>
          <dgm:resizeHandles val="exact"/>
        </dgm:presLayoutVars>
      </dgm:prSet>
      <dgm:spPr/>
    </dgm:pt>
    <dgm:pt modelId="{9BBBA405-46BB-45B3-8473-6F9B2B5AACD3}" type="pres">
      <dgm:prSet presAssocID="{9A62DDAB-E01C-4D5A-9A39-96CF66527F38}" presName="composite" presStyleCnt="0"/>
      <dgm:spPr/>
    </dgm:pt>
    <dgm:pt modelId="{0A43C6ED-D03E-4F09-8682-A52448DFDF98}" type="pres">
      <dgm:prSet presAssocID="{9A62DDAB-E01C-4D5A-9A39-96CF66527F38}" presName="rect1" presStyleLbl="trAlignAcc1" presStyleIdx="0" presStyleCnt="3" custScaleY="67536">
        <dgm:presLayoutVars>
          <dgm:bulletEnabled val="1"/>
        </dgm:presLayoutVars>
      </dgm:prSet>
      <dgm:spPr/>
    </dgm:pt>
    <dgm:pt modelId="{47E673B7-4188-47E7-ADF3-90BC1B63DAF2}" type="pres">
      <dgm:prSet presAssocID="{9A62DDAB-E01C-4D5A-9A39-96CF66527F38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4A03FFA2-AC85-4E97-B5BF-DF2205E74688}" type="pres">
      <dgm:prSet presAssocID="{32D1EC33-E1F8-4FAA-AE17-2367C1A6B52A}" presName="sibTrans" presStyleCnt="0"/>
      <dgm:spPr/>
    </dgm:pt>
    <dgm:pt modelId="{217E2CA2-083F-47E6-95D6-FE4DB9CEED8D}" type="pres">
      <dgm:prSet presAssocID="{93D6060E-C1F2-4367-B71A-2E86A04BCA77}" presName="composite" presStyleCnt="0"/>
      <dgm:spPr/>
    </dgm:pt>
    <dgm:pt modelId="{588B0ED0-3021-4FD2-8E75-55F9564363D7}" type="pres">
      <dgm:prSet presAssocID="{93D6060E-C1F2-4367-B71A-2E86A04BCA77}" presName="rect1" presStyleLbl="trAlignAcc1" presStyleIdx="1" presStyleCnt="3">
        <dgm:presLayoutVars>
          <dgm:bulletEnabled val="1"/>
        </dgm:presLayoutVars>
      </dgm:prSet>
      <dgm:spPr/>
    </dgm:pt>
    <dgm:pt modelId="{10D0588B-017B-492D-A065-8D1FC0E6463A}" type="pres">
      <dgm:prSet presAssocID="{93D6060E-C1F2-4367-B71A-2E86A04BCA77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</dgm:spPr>
    </dgm:pt>
    <dgm:pt modelId="{1016239C-4B72-4DA9-816D-79B5DF7BF7E7}" type="pres">
      <dgm:prSet presAssocID="{A193018E-6382-4375-BCEB-6244C8DE7606}" presName="sibTrans" presStyleCnt="0"/>
      <dgm:spPr/>
    </dgm:pt>
    <dgm:pt modelId="{AE247F8B-EE8C-4BCB-B6A2-7F4DA881ACC1}" type="pres">
      <dgm:prSet presAssocID="{6D2EB883-01A3-46AB-88D3-759C5F97EE30}" presName="composite" presStyleCnt="0"/>
      <dgm:spPr/>
    </dgm:pt>
    <dgm:pt modelId="{24CD1EF3-A1CC-47DD-95CC-4903FCDA4EF7}" type="pres">
      <dgm:prSet presAssocID="{6D2EB883-01A3-46AB-88D3-759C5F97EE30}" presName="rect1" presStyleLbl="trAlignAcc1" presStyleIdx="2" presStyleCnt="3">
        <dgm:presLayoutVars>
          <dgm:bulletEnabled val="1"/>
        </dgm:presLayoutVars>
      </dgm:prSet>
      <dgm:spPr/>
    </dgm:pt>
    <dgm:pt modelId="{062FA30D-21E7-404E-B849-A1C26B1C3E13}" type="pres">
      <dgm:prSet presAssocID="{6D2EB883-01A3-46AB-88D3-759C5F97EE30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</dgm:spPr>
    </dgm:pt>
  </dgm:ptLst>
  <dgm:cxnLst>
    <dgm:cxn modelId="{67FC320A-63E9-4E19-8446-E426D1A56C7F}" type="presOf" srcId="{93D6060E-C1F2-4367-B71A-2E86A04BCA77}" destId="{588B0ED0-3021-4FD2-8E75-55F9564363D7}" srcOrd="0" destOrd="0" presId="urn:microsoft.com/office/officeart/2008/layout/PictureStrips"/>
    <dgm:cxn modelId="{42F35F1A-6DC6-420E-B7C6-F88971316777}" type="presOf" srcId="{BF9BECAB-42CB-4847-A264-34EB4E3B948C}" destId="{C66DC36D-4D01-4BF9-83A3-9EE0F7E70DD1}" srcOrd="0" destOrd="0" presId="urn:microsoft.com/office/officeart/2008/layout/PictureStrips"/>
    <dgm:cxn modelId="{F32EEB5B-94E5-446E-9080-3EA7A5F8A231}" type="presOf" srcId="{6D2EB883-01A3-46AB-88D3-759C5F97EE30}" destId="{24CD1EF3-A1CC-47DD-95CC-4903FCDA4EF7}" srcOrd="0" destOrd="0" presId="urn:microsoft.com/office/officeart/2008/layout/PictureStrips"/>
    <dgm:cxn modelId="{BE6E0D4F-5F19-4ACF-B6F7-65687D8719B9}" srcId="{BF9BECAB-42CB-4847-A264-34EB4E3B948C}" destId="{6D2EB883-01A3-46AB-88D3-759C5F97EE30}" srcOrd="2" destOrd="0" parTransId="{5817C91E-0CE3-4D0D-BEEE-C346B859C38A}" sibTransId="{36A06EBE-AEA1-40B0-9D04-6E37DE50E1DF}"/>
    <dgm:cxn modelId="{89E29295-6D96-4132-B1B8-16F252B27626}" type="presOf" srcId="{9A62DDAB-E01C-4D5A-9A39-96CF66527F38}" destId="{0A43C6ED-D03E-4F09-8682-A52448DFDF98}" srcOrd="0" destOrd="0" presId="urn:microsoft.com/office/officeart/2008/layout/PictureStrips"/>
    <dgm:cxn modelId="{C1A89BC8-1516-4497-9F33-51092724008E}" srcId="{BF9BECAB-42CB-4847-A264-34EB4E3B948C}" destId="{93D6060E-C1F2-4367-B71A-2E86A04BCA77}" srcOrd="1" destOrd="0" parTransId="{D27625B3-48B7-47B3-AB5E-8D4833698D76}" sibTransId="{A193018E-6382-4375-BCEB-6244C8DE7606}"/>
    <dgm:cxn modelId="{A44405F3-ACD3-4FD7-9800-8CA5AA771505}" srcId="{BF9BECAB-42CB-4847-A264-34EB4E3B948C}" destId="{9A62DDAB-E01C-4D5A-9A39-96CF66527F38}" srcOrd="0" destOrd="0" parTransId="{ACF56EC4-0A51-4FCC-8B19-B5AA962BB846}" sibTransId="{32D1EC33-E1F8-4FAA-AE17-2367C1A6B52A}"/>
    <dgm:cxn modelId="{16390E12-52F6-4949-AF33-6ED00E939B7F}" type="presParOf" srcId="{C66DC36D-4D01-4BF9-83A3-9EE0F7E70DD1}" destId="{9BBBA405-46BB-45B3-8473-6F9B2B5AACD3}" srcOrd="0" destOrd="0" presId="urn:microsoft.com/office/officeart/2008/layout/PictureStrips"/>
    <dgm:cxn modelId="{84D92FE3-85E1-4C29-A716-8BA0C906C3CB}" type="presParOf" srcId="{9BBBA405-46BB-45B3-8473-6F9B2B5AACD3}" destId="{0A43C6ED-D03E-4F09-8682-A52448DFDF98}" srcOrd="0" destOrd="0" presId="urn:microsoft.com/office/officeart/2008/layout/PictureStrips"/>
    <dgm:cxn modelId="{8899522F-EB0B-4B3F-BC43-1C0B6C2CA1F9}" type="presParOf" srcId="{9BBBA405-46BB-45B3-8473-6F9B2B5AACD3}" destId="{47E673B7-4188-47E7-ADF3-90BC1B63DAF2}" srcOrd="1" destOrd="0" presId="urn:microsoft.com/office/officeart/2008/layout/PictureStrips"/>
    <dgm:cxn modelId="{E85EEDC3-8A28-4669-A2CB-084D701D5106}" type="presParOf" srcId="{C66DC36D-4D01-4BF9-83A3-9EE0F7E70DD1}" destId="{4A03FFA2-AC85-4E97-B5BF-DF2205E74688}" srcOrd="1" destOrd="0" presId="urn:microsoft.com/office/officeart/2008/layout/PictureStrips"/>
    <dgm:cxn modelId="{7FAF70F7-9E0B-4CD1-9BA0-7B3F27F9A074}" type="presParOf" srcId="{C66DC36D-4D01-4BF9-83A3-9EE0F7E70DD1}" destId="{217E2CA2-083F-47E6-95D6-FE4DB9CEED8D}" srcOrd="2" destOrd="0" presId="urn:microsoft.com/office/officeart/2008/layout/PictureStrips"/>
    <dgm:cxn modelId="{F6A3F539-120B-4A57-A7CB-47A8F88ABF42}" type="presParOf" srcId="{217E2CA2-083F-47E6-95D6-FE4DB9CEED8D}" destId="{588B0ED0-3021-4FD2-8E75-55F9564363D7}" srcOrd="0" destOrd="0" presId="urn:microsoft.com/office/officeart/2008/layout/PictureStrips"/>
    <dgm:cxn modelId="{C9F0573C-F4A6-491B-9BE9-154DDBC68374}" type="presParOf" srcId="{217E2CA2-083F-47E6-95D6-FE4DB9CEED8D}" destId="{10D0588B-017B-492D-A065-8D1FC0E6463A}" srcOrd="1" destOrd="0" presId="urn:microsoft.com/office/officeart/2008/layout/PictureStrips"/>
    <dgm:cxn modelId="{7F009531-6EDB-41E5-A7B8-69BF8A327C59}" type="presParOf" srcId="{C66DC36D-4D01-4BF9-83A3-9EE0F7E70DD1}" destId="{1016239C-4B72-4DA9-816D-79B5DF7BF7E7}" srcOrd="3" destOrd="0" presId="urn:microsoft.com/office/officeart/2008/layout/PictureStrips"/>
    <dgm:cxn modelId="{D100C77E-02FC-4AF2-8115-216CC47A90F8}" type="presParOf" srcId="{C66DC36D-4D01-4BF9-83A3-9EE0F7E70DD1}" destId="{AE247F8B-EE8C-4BCB-B6A2-7F4DA881ACC1}" srcOrd="4" destOrd="0" presId="urn:microsoft.com/office/officeart/2008/layout/PictureStrips"/>
    <dgm:cxn modelId="{EBE24C43-DF5A-45D2-943B-D6F3F280F9B1}" type="presParOf" srcId="{AE247F8B-EE8C-4BCB-B6A2-7F4DA881ACC1}" destId="{24CD1EF3-A1CC-47DD-95CC-4903FCDA4EF7}" srcOrd="0" destOrd="0" presId="urn:microsoft.com/office/officeart/2008/layout/PictureStrips"/>
    <dgm:cxn modelId="{664E8649-59AD-4403-8125-B6F5DA3E5F39}" type="presParOf" srcId="{AE247F8B-EE8C-4BCB-B6A2-7F4DA881ACC1}" destId="{062FA30D-21E7-404E-B849-A1C26B1C3E1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BECAB-42CB-4847-A264-34EB4E3B948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2DDAB-E01C-4D5A-9A39-96CF66527F38}">
      <dgm:prSet phldrT="[Текст]" phldr="0" custT="1"/>
      <dgm:spPr/>
      <dgm:t>
        <a:bodyPr/>
        <a:lstStyle/>
        <a:p>
          <a:r>
            <a:rPr lang="ru-RU" sz="2000" b="1" dirty="0">
              <a:solidFill>
                <a:schemeClr val="tx2"/>
              </a:solidFill>
              <a:latin typeface="Arial Narrow" panose="020B0606020202030204" pitchFamily="34" charset="0"/>
            </a:rPr>
            <a:t>Необходимо обратиться в Центр занятости населения либо подать документы через сайт enbek.kz</a:t>
          </a:r>
        </a:p>
      </dgm:t>
    </dgm:pt>
    <dgm:pt modelId="{ACF56EC4-0A51-4FCC-8B19-B5AA962BB846}" type="parTrans" cxnId="{A44405F3-ACD3-4FD7-9800-8CA5AA771505}">
      <dgm:prSet/>
      <dgm:spPr/>
      <dgm:t>
        <a:bodyPr/>
        <a:lstStyle/>
        <a:p>
          <a:endParaRPr lang="ru-RU"/>
        </a:p>
      </dgm:t>
    </dgm:pt>
    <dgm:pt modelId="{32D1EC33-E1F8-4FAA-AE17-2367C1A6B52A}" type="sibTrans" cxnId="{A44405F3-ACD3-4FD7-9800-8CA5AA771505}">
      <dgm:prSet/>
      <dgm:spPr/>
      <dgm:t>
        <a:bodyPr/>
        <a:lstStyle/>
        <a:p>
          <a:endParaRPr lang="ru-RU"/>
        </a:p>
      </dgm:t>
    </dgm:pt>
    <dgm:pt modelId="{93D6060E-C1F2-4367-B71A-2E86A04BCA77}">
      <dgm:prSet phldrT="[Текст]" custT="1"/>
      <dgm:spPr/>
      <dgm:t>
        <a:bodyPr/>
        <a:lstStyle/>
        <a:p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Определение статуса безработный</a:t>
          </a:r>
        </a:p>
      </dgm:t>
    </dgm:pt>
    <dgm:pt modelId="{D27625B3-48B7-47B3-AB5E-8D4833698D76}" type="parTrans" cxnId="{C1A89BC8-1516-4497-9F33-51092724008E}">
      <dgm:prSet/>
      <dgm:spPr/>
      <dgm:t>
        <a:bodyPr/>
        <a:lstStyle/>
        <a:p>
          <a:endParaRPr lang="ru-RU"/>
        </a:p>
      </dgm:t>
    </dgm:pt>
    <dgm:pt modelId="{A193018E-6382-4375-BCEB-6244C8DE7606}" type="sibTrans" cxnId="{C1A89BC8-1516-4497-9F33-51092724008E}">
      <dgm:prSet/>
      <dgm:spPr/>
      <dgm:t>
        <a:bodyPr/>
        <a:lstStyle/>
        <a:p>
          <a:endParaRPr lang="ru-RU"/>
        </a:p>
      </dgm:t>
    </dgm:pt>
    <dgm:pt modelId="{622E1ABE-BAB5-4934-89A9-479A3AC36F82}">
      <dgm:prSet custT="1"/>
      <dgm:spPr/>
      <dgm:t>
        <a:bodyPr/>
        <a:lstStyle/>
        <a:p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Получение статуса застрахованного</a:t>
          </a:r>
        </a:p>
      </dgm:t>
    </dgm:pt>
    <dgm:pt modelId="{D942EB50-8A90-4E5A-847F-C1E2533F57EA}" type="parTrans" cxnId="{28543A86-3304-4DF3-A3ED-F0608A770DE1}">
      <dgm:prSet/>
      <dgm:spPr/>
      <dgm:t>
        <a:bodyPr/>
        <a:lstStyle/>
        <a:p>
          <a:endParaRPr lang="ru-RU"/>
        </a:p>
      </dgm:t>
    </dgm:pt>
    <dgm:pt modelId="{0011D45E-05D4-49E7-954B-6575EC8B239A}" type="sibTrans" cxnId="{28543A86-3304-4DF3-A3ED-F0608A770DE1}">
      <dgm:prSet/>
      <dgm:spPr/>
      <dgm:t>
        <a:bodyPr/>
        <a:lstStyle/>
        <a:p>
          <a:endParaRPr lang="ru-RU"/>
        </a:p>
      </dgm:t>
    </dgm:pt>
    <dgm:pt modelId="{C66DC36D-4D01-4BF9-83A3-9EE0F7E70DD1}" type="pres">
      <dgm:prSet presAssocID="{BF9BECAB-42CB-4847-A264-34EB4E3B948C}" presName="Name0" presStyleCnt="0">
        <dgm:presLayoutVars>
          <dgm:dir/>
          <dgm:resizeHandles val="exact"/>
        </dgm:presLayoutVars>
      </dgm:prSet>
      <dgm:spPr/>
    </dgm:pt>
    <dgm:pt modelId="{9BBBA405-46BB-45B3-8473-6F9B2B5AACD3}" type="pres">
      <dgm:prSet presAssocID="{9A62DDAB-E01C-4D5A-9A39-96CF66527F38}" presName="composite" presStyleCnt="0"/>
      <dgm:spPr/>
    </dgm:pt>
    <dgm:pt modelId="{0A43C6ED-D03E-4F09-8682-A52448DFDF98}" type="pres">
      <dgm:prSet presAssocID="{9A62DDAB-E01C-4D5A-9A39-96CF66527F38}" presName="rect1" presStyleLbl="trAlignAcc1" presStyleIdx="0" presStyleCnt="3">
        <dgm:presLayoutVars>
          <dgm:bulletEnabled val="1"/>
        </dgm:presLayoutVars>
      </dgm:prSet>
      <dgm:spPr/>
    </dgm:pt>
    <dgm:pt modelId="{47E673B7-4188-47E7-ADF3-90BC1B63DAF2}" type="pres">
      <dgm:prSet presAssocID="{9A62DDAB-E01C-4D5A-9A39-96CF66527F38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4A03FFA2-AC85-4E97-B5BF-DF2205E74688}" type="pres">
      <dgm:prSet presAssocID="{32D1EC33-E1F8-4FAA-AE17-2367C1A6B52A}" presName="sibTrans" presStyleCnt="0"/>
      <dgm:spPr/>
    </dgm:pt>
    <dgm:pt modelId="{217E2CA2-083F-47E6-95D6-FE4DB9CEED8D}" type="pres">
      <dgm:prSet presAssocID="{93D6060E-C1F2-4367-B71A-2E86A04BCA77}" presName="composite" presStyleCnt="0"/>
      <dgm:spPr/>
    </dgm:pt>
    <dgm:pt modelId="{588B0ED0-3021-4FD2-8E75-55F9564363D7}" type="pres">
      <dgm:prSet presAssocID="{93D6060E-C1F2-4367-B71A-2E86A04BCA77}" presName="rect1" presStyleLbl="trAlignAcc1" presStyleIdx="1" presStyleCnt="3">
        <dgm:presLayoutVars>
          <dgm:bulletEnabled val="1"/>
        </dgm:presLayoutVars>
      </dgm:prSet>
      <dgm:spPr/>
    </dgm:pt>
    <dgm:pt modelId="{10D0588B-017B-492D-A065-8D1FC0E6463A}" type="pres">
      <dgm:prSet presAssocID="{93D6060E-C1F2-4367-B71A-2E86A04BCA77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</dgm:spPr>
    </dgm:pt>
    <dgm:pt modelId="{1016239C-4B72-4DA9-816D-79B5DF7BF7E7}" type="pres">
      <dgm:prSet presAssocID="{A193018E-6382-4375-BCEB-6244C8DE7606}" presName="sibTrans" presStyleCnt="0"/>
      <dgm:spPr/>
    </dgm:pt>
    <dgm:pt modelId="{E0964DE9-D701-44AD-B66F-4511727B996C}" type="pres">
      <dgm:prSet presAssocID="{622E1ABE-BAB5-4934-89A9-479A3AC36F82}" presName="composite" presStyleCnt="0"/>
      <dgm:spPr/>
    </dgm:pt>
    <dgm:pt modelId="{80EC9601-2A07-4007-A73A-EB8C7C6214F5}" type="pres">
      <dgm:prSet presAssocID="{622E1ABE-BAB5-4934-89A9-479A3AC36F82}" presName="rect1" presStyleLbl="trAlignAcc1" presStyleIdx="2" presStyleCnt="3">
        <dgm:presLayoutVars>
          <dgm:bulletEnabled val="1"/>
        </dgm:presLayoutVars>
      </dgm:prSet>
      <dgm:spPr/>
    </dgm:pt>
    <dgm:pt modelId="{E004AAC5-FDB9-49C6-8E68-A538B24461C8}" type="pres">
      <dgm:prSet presAssocID="{622E1ABE-BAB5-4934-89A9-479A3AC36F82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</dgm:spPr>
    </dgm:pt>
  </dgm:ptLst>
  <dgm:cxnLst>
    <dgm:cxn modelId="{67FC320A-63E9-4E19-8446-E426D1A56C7F}" type="presOf" srcId="{93D6060E-C1F2-4367-B71A-2E86A04BCA77}" destId="{588B0ED0-3021-4FD2-8E75-55F9564363D7}" srcOrd="0" destOrd="0" presId="urn:microsoft.com/office/officeart/2008/layout/PictureStrips"/>
    <dgm:cxn modelId="{42F35F1A-6DC6-420E-B7C6-F88971316777}" type="presOf" srcId="{BF9BECAB-42CB-4847-A264-34EB4E3B948C}" destId="{C66DC36D-4D01-4BF9-83A3-9EE0F7E70DD1}" srcOrd="0" destOrd="0" presId="urn:microsoft.com/office/officeart/2008/layout/PictureStrips"/>
    <dgm:cxn modelId="{B0607240-B0BC-4E3F-9B6E-813819F78D29}" type="presOf" srcId="{622E1ABE-BAB5-4934-89A9-479A3AC36F82}" destId="{80EC9601-2A07-4007-A73A-EB8C7C6214F5}" srcOrd="0" destOrd="0" presId="urn:microsoft.com/office/officeart/2008/layout/PictureStrips"/>
    <dgm:cxn modelId="{28543A86-3304-4DF3-A3ED-F0608A770DE1}" srcId="{BF9BECAB-42CB-4847-A264-34EB4E3B948C}" destId="{622E1ABE-BAB5-4934-89A9-479A3AC36F82}" srcOrd="2" destOrd="0" parTransId="{D942EB50-8A90-4E5A-847F-C1E2533F57EA}" sibTransId="{0011D45E-05D4-49E7-954B-6575EC8B239A}"/>
    <dgm:cxn modelId="{89E29295-6D96-4132-B1B8-16F252B27626}" type="presOf" srcId="{9A62DDAB-E01C-4D5A-9A39-96CF66527F38}" destId="{0A43C6ED-D03E-4F09-8682-A52448DFDF98}" srcOrd="0" destOrd="0" presId="urn:microsoft.com/office/officeart/2008/layout/PictureStrips"/>
    <dgm:cxn modelId="{C1A89BC8-1516-4497-9F33-51092724008E}" srcId="{BF9BECAB-42CB-4847-A264-34EB4E3B948C}" destId="{93D6060E-C1F2-4367-B71A-2E86A04BCA77}" srcOrd="1" destOrd="0" parTransId="{D27625B3-48B7-47B3-AB5E-8D4833698D76}" sibTransId="{A193018E-6382-4375-BCEB-6244C8DE7606}"/>
    <dgm:cxn modelId="{A44405F3-ACD3-4FD7-9800-8CA5AA771505}" srcId="{BF9BECAB-42CB-4847-A264-34EB4E3B948C}" destId="{9A62DDAB-E01C-4D5A-9A39-96CF66527F38}" srcOrd="0" destOrd="0" parTransId="{ACF56EC4-0A51-4FCC-8B19-B5AA962BB846}" sibTransId="{32D1EC33-E1F8-4FAA-AE17-2367C1A6B52A}"/>
    <dgm:cxn modelId="{16390E12-52F6-4949-AF33-6ED00E939B7F}" type="presParOf" srcId="{C66DC36D-4D01-4BF9-83A3-9EE0F7E70DD1}" destId="{9BBBA405-46BB-45B3-8473-6F9B2B5AACD3}" srcOrd="0" destOrd="0" presId="urn:microsoft.com/office/officeart/2008/layout/PictureStrips"/>
    <dgm:cxn modelId="{84D92FE3-85E1-4C29-A716-8BA0C906C3CB}" type="presParOf" srcId="{9BBBA405-46BB-45B3-8473-6F9B2B5AACD3}" destId="{0A43C6ED-D03E-4F09-8682-A52448DFDF98}" srcOrd="0" destOrd="0" presId="urn:microsoft.com/office/officeart/2008/layout/PictureStrips"/>
    <dgm:cxn modelId="{8899522F-EB0B-4B3F-BC43-1C0B6C2CA1F9}" type="presParOf" srcId="{9BBBA405-46BB-45B3-8473-6F9B2B5AACD3}" destId="{47E673B7-4188-47E7-ADF3-90BC1B63DAF2}" srcOrd="1" destOrd="0" presId="urn:microsoft.com/office/officeart/2008/layout/PictureStrips"/>
    <dgm:cxn modelId="{E85EEDC3-8A28-4669-A2CB-084D701D5106}" type="presParOf" srcId="{C66DC36D-4D01-4BF9-83A3-9EE0F7E70DD1}" destId="{4A03FFA2-AC85-4E97-B5BF-DF2205E74688}" srcOrd="1" destOrd="0" presId="urn:microsoft.com/office/officeart/2008/layout/PictureStrips"/>
    <dgm:cxn modelId="{7FAF70F7-9E0B-4CD1-9BA0-7B3F27F9A074}" type="presParOf" srcId="{C66DC36D-4D01-4BF9-83A3-9EE0F7E70DD1}" destId="{217E2CA2-083F-47E6-95D6-FE4DB9CEED8D}" srcOrd="2" destOrd="0" presId="urn:microsoft.com/office/officeart/2008/layout/PictureStrips"/>
    <dgm:cxn modelId="{F6A3F539-120B-4A57-A7CB-47A8F88ABF42}" type="presParOf" srcId="{217E2CA2-083F-47E6-95D6-FE4DB9CEED8D}" destId="{588B0ED0-3021-4FD2-8E75-55F9564363D7}" srcOrd="0" destOrd="0" presId="urn:microsoft.com/office/officeart/2008/layout/PictureStrips"/>
    <dgm:cxn modelId="{C9F0573C-F4A6-491B-9BE9-154DDBC68374}" type="presParOf" srcId="{217E2CA2-083F-47E6-95D6-FE4DB9CEED8D}" destId="{10D0588B-017B-492D-A065-8D1FC0E6463A}" srcOrd="1" destOrd="0" presId="urn:microsoft.com/office/officeart/2008/layout/PictureStrips"/>
    <dgm:cxn modelId="{7F009531-6EDB-41E5-A7B8-69BF8A327C59}" type="presParOf" srcId="{C66DC36D-4D01-4BF9-83A3-9EE0F7E70DD1}" destId="{1016239C-4B72-4DA9-816D-79B5DF7BF7E7}" srcOrd="3" destOrd="0" presId="urn:microsoft.com/office/officeart/2008/layout/PictureStrips"/>
    <dgm:cxn modelId="{AF08071D-5864-45D0-AD3B-447DBB05520A}" type="presParOf" srcId="{C66DC36D-4D01-4BF9-83A3-9EE0F7E70DD1}" destId="{E0964DE9-D701-44AD-B66F-4511727B996C}" srcOrd="4" destOrd="0" presId="urn:microsoft.com/office/officeart/2008/layout/PictureStrips"/>
    <dgm:cxn modelId="{B7348462-4F55-4F7E-B1E6-9D3130E4C34E}" type="presParOf" srcId="{E0964DE9-D701-44AD-B66F-4511727B996C}" destId="{80EC9601-2A07-4007-A73A-EB8C7C6214F5}" srcOrd="0" destOrd="0" presId="urn:microsoft.com/office/officeart/2008/layout/PictureStrips"/>
    <dgm:cxn modelId="{1445BFC7-ADC2-4B05-8DEA-FE80B3D11A69}" type="presParOf" srcId="{E0964DE9-D701-44AD-B66F-4511727B996C}" destId="{E004AAC5-FDB9-49C6-8E68-A538B24461C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BECAB-42CB-4847-A264-34EB4E3B948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2DDAB-E01C-4D5A-9A39-96CF66527F38}">
      <dgm:prSet phldrT="[Текст]" phldr="0" custT="1"/>
      <dgm:spPr/>
      <dgm:t>
        <a:bodyPr/>
        <a:lstStyle/>
        <a:p>
          <a:r>
            <a:rPr lang="ru-RU" sz="2400" b="1" dirty="0">
              <a:solidFill>
                <a:schemeClr val="tx2"/>
              </a:solidFill>
              <a:latin typeface="Arial Narrow" panose="020B0606020202030204" pitchFamily="34" charset="0"/>
            </a:rPr>
            <a:t>Необходимо обратиться в Центр занятости населения </a:t>
          </a:r>
        </a:p>
      </dgm:t>
    </dgm:pt>
    <dgm:pt modelId="{ACF56EC4-0A51-4FCC-8B19-B5AA962BB846}" type="parTrans" cxnId="{A44405F3-ACD3-4FD7-9800-8CA5AA771505}">
      <dgm:prSet/>
      <dgm:spPr/>
      <dgm:t>
        <a:bodyPr/>
        <a:lstStyle/>
        <a:p>
          <a:endParaRPr lang="ru-RU"/>
        </a:p>
      </dgm:t>
    </dgm:pt>
    <dgm:pt modelId="{32D1EC33-E1F8-4FAA-AE17-2367C1A6B52A}" type="sibTrans" cxnId="{A44405F3-ACD3-4FD7-9800-8CA5AA771505}">
      <dgm:prSet/>
      <dgm:spPr/>
      <dgm:t>
        <a:bodyPr/>
        <a:lstStyle/>
        <a:p>
          <a:endParaRPr lang="ru-RU"/>
        </a:p>
      </dgm:t>
    </dgm:pt>
    <dgm:pt modelId="{93D6060E-C1F2-4367-B71A-2E86A04BCA77}">
      <dgm:prSet phldrT="[Текст]" custT="1"/>
      <dgm:spPr/>
      <dgm:t>
        <a:bodyPr/>
        <a:lstStyle/>
        <a:p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Определение к категории Д или Е</a:t>
          </a:r>
        </a:p>
      </dgm:t>
    </dgm:pt>
    <dgm:pt modelId="{D27625B3-48B7-47B3-AB5E-8D4833698D76}" type="parTrans" cxnId="{C1A89BC8-1516-4497-9F33-51092724008E}">
      <dgm:prSet/>
      <dgm:spPr/>
      <dgm:t>
        <a:bodyPr/>
        <a:lstStyle/>
        <a:p>
          <a:endParaRPr lang="ru-RU"/>
        </a:p>
      </dgm:t>
    </dgm:pt>
    <dgm:pt modelId="{A193018E-6382-4375-BCEB-6244C8DE7606}" type="sibTrans" cxnId="{C1A89BC8-1516-4497-9F33-51092724008E}">
      <dgm:prSet/>
      <dgm:spPr/>
      <dgm:t>
        <a:bodyPr/>
        <a:lstStyle/>
        <a:p>
          <a:endParaRPr lang="ru-RU"/>
        </a:p>
      </dgm:t>
    </dgm:pt>
    <dgm:pt modelId="{622E1ABE-BAB5-4934-89A9-479A3AC36F82}">
      <dgm:prSet custT="1"/>
      <dgm:spPr/>
      <dgm:t>
        <a:bodyPr/>
        <a:lstStyle/>
        <a:p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Получение статуса застрахованного</a:t>
          </a:r>
        </a:p>
        <a:p>
          <a:endParaRPr lang="ru-RU" sz="2200" kern="1200" dirty="0"/>
        </a:p>
      </dgm:t>
    </dgm:pt>
    <dgm:pt modelId="{D942EB50-8A90-4E5A-847F-C1E2533F57EA}" type="parTrans" cxnId="{28543A86-3304-4DF3-A3ED-F0608A770DE1}">
      <dgm:prSet/>
      <dgm:spPr/>
      <dgm:t>
        <a:bodyPr/>
        <a:lstStyle/>
        <a:p>
          <a:endParaRPr lang="ru-RU"/>
        </a:p>
      </dgm:t>
    </dgm:pt>
    <dgm:pt modelId="{0011D45E-05D4-49E7-954B-6575EC8B239A}" type="sibTrans" cxnId="{28543A86-3304-4DF3-A3ED-F0608A770DE1}">
      <dgm:prSet/>
      <dgm:spPr/>
      <dgm:t>
        <a:bodyPr/>
        <a:lstStyle/>
        <a:p>
          <a:endParaRPr lang="ru-RU"/>
        </a:p>
      </dgm:t>
    </dgm:pt>
    <dgm:pt modelId="{C66DC36D-4D01-4BF9-83A3-9EE0F7E70DD1}" type="pres">
      <dgm:prSet presAssocID="{BF9BECAB-42CB-4847-A264-34EB4E3B948C}" presName="Name0" presStyleCnt="0">
        <dgm:presLayoutVars>
          <dgm:dir/>
          <dgm:resizeHandles val="exact"/>
        </dgm:presLayoutVars>
      </dgm:prSet>
      <dgm:spPr/>
    </dgm:pt>
    <dgm:pt modelId="{9BBBA405-46BB-45B3-8473-6F9B2B5AACD3}" type="pres">
      <dgm:prSet presAssocID="{9A62DDAB-E01C-4D5A-9A39-96CF66527F38}" presName="composite" presStyleCnt="0"/>
      <dgm:spPr/>
    </dgm:pt>
    <dgm:pt modelId="{0A43C6ED-D03E-4F09-8682-A52448DFDF98}" type="pres">
      <dgm:prSet presAssocID="{9A62DDAB-E01C-4D5A-9A39-96CF66527F38}" presName="rect1" presStyleLbl="trAlignAcc1" presStyleIdx="0" presStyleCnt="3">
        <dgm:presLayoutVars>
          <dgm:bulletEnabled val="1"/>
        </dgm:presLayoutVars>
      </dgm:prSet>
      <dgm:spPr/>
    </dgm:pt>
    <dgm:pt modelId="{47E673B7-4188-47E7-ADF3-90BC1B63DAF2}" type="pres">
      <dgm:prSet presAssocID="{9A62DDAB-E01C-4D5A-9A39-96CF66527F38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4A03FFA2-AC85-4E97-B5BF-DF2205E74688}" type="pres">
      <dgm:prSet presAssocID="{32D1EC33-E1F8-4FAA-AE17-2367C1A6B52A}" presName="sibTrans" presStyleCnt="0"/>
      <dgm:spPr/>
    </dgm:pt>
    <dgm:pt modelId="{217E2CA2-083F-47E6-95D6-FE4DB9CEED8D}" type="pres">
      <dgm:prSet presAssocID="{93D6060E-C1F2-4367-B71A-2E86A04BCA77}" presName="composite" presStyleCnt="0"/>
      <dgm:spPr/>
    </dgm:pt>
    <dgm:pt modelId="{588B0ED0-3021-4FD2-8E75-55F9564363D7}" type="pres">
      <dgm:prSet presAssocID="{93D6060E-C1F2-4367-B71A-2E86A04BCA77}" presName="rect1" presStyleLbl="trAlignAcc1" presStyleIdx="1" presStyleCnt="3">
        <dgm:presLayoutVars>
          <dgm:bulletEnabled val="1"/>
        </dgm:presLayoutVars>
      </dgm:prSet>
      <dgm:spPr/>
    </dgm:pt>
    <dgm:pt modelId="{10D0588B-017B-492D-A065-8D1FC0E6463A}" type="pres">
      <dgm:prSet presAssocID="{93D6060E-C1F2-4367-B71A-2E86A04BCA77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</dgm:spPr>
    </dgm:pt>
    <dgm:pt modelId="{1016239C-4B72-4DA9-816D-79B5DF7BF7E7}" type="pres">
      <dgm:prSet presAssocID="{A193018E-6382-4375-BCEB-6244C8DE7606}" presName="sibTrans" presStyleCnt="0"/>
      <dgm:spPr/>
    </dgm:pt>
    <dgm:pt modelId="{E0964DE9-D701-44AD-B66F-4511727B996C}" type="pres">
      <dgm:prSet presAssocID="{622E1ABE-BAB5-4934-89A9-479A3AC36F82}" presName="composite" presStyleCnt="0"/>
      <dgm:spPr/>
    </dgm:pt>
    <dgm:pt modelId="{80EC9601-2A07-4007-A73A-EB8C7C6214F5}" type="pres">
      <dgm:prSet presAssocID="{622E1ABE-BAB5-4934-89A9-479A3AC36F82}" presName="rect1" presStyleLbl="trAlignAcc1" presStyleIdx="2" presStyleCnt="3">
        <dgm:presLayoutVars>
          <dgm:bulletEnabled val="1"/>
        </dgm:presLayoutVars>
      </dgm:prSet>
      <dgm:spPr/>
    </dgm:pt>
    <dgm:pt modelId="{E004AAC5-FDB9-49C6-8E68-A538B24461C8}" type="pres">
      <dgm:prSet presAssocID="{622E1ABE-BAB5-4934-89A9-479A3AC36F82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</dgm:spPr>
    </dgm:pt>
  </dgm:ptLst>
  <dgm:cxnLst>
    <dgm:cxn modelId="{67FC320A-63E9-4E19-8446-E426D1A56C7F}" type="presOf" srcId="{93D6060E-C1F2-4367-B71A-2E86A04BCA77}" destId="{588B0ED0-3021-4FD2-8E75-55F9564363D7}" srcOrd="0" destOrd="0" presId="urn:microsoft.com/office/officeart/2008/layout/PictureStrips"/>
    <dgm:cxn modelId="{42F35F1A-6DC6-420E-B7C6-F88971316777}" type="presOf" srcId="{BF9BECAB-42CB-4847-A264-34EB4E3B948C}" destId="{C66DC36D-4D01-4BF9-83A3-9EE0F7E70DD1}" srcOrd="0" destOrd="0" presId="urn:microsoft.com/office/officeart/2008/layout/PictureStrips"/>
    <dgm:cxn modelId="{B0607240-B0BC-4E3F-9B6E-813819F78D29}" type="presOf" srcId="{622E1ABE-BAB5-4934-89A9-479A3AC36F82}" destId="{80EC9601-2A07-4007-A73A-EB8C7C6214F5}" srcOrd="0" destOrd="0" presId="urn:microsoft.com/office/officeart/2008/layout/PictureStrips"/>
    <dgm:cxn modelId="{28543A86-3304-4DF3-A3ED-F0608A770DE1}" srcId="{BF9BECAB-42CB-4847-A264-34EB4E3B948C}" destId="{622E1ABE-BAB5-4934-89A9-479A3AC36F82}" srcOrd="2" destOrd="0" parTransId="{D942EB50-8A90-4E5A-847F-C1E2533F57EA}" sibTransId="{0011D45E-05D4-49E7-954B-6575EC8B239A}"/>
    <dgm:cxn modelId="{89E29295-6D96-4132-B1B8-16F252B27626}" type="presOf" srcId="{9A62DDAB-E01C-4D5A-9A39-96CF66527F38}" destId="{0A43C6ED-D03E-4F09-8682-A52448DFDF98}" srcOrd="0" destOrd="0" presId="urn:microsoft.com/office/officeart/2008/layout/PictureStrips"/>
    <dgm:cxn modelId="{C1A89BC8-1516-4497-9F33-51092724008E}" srcId="{BF9BECAB-42CB-4847-A264-34EB4E3B948C}" destId="{93D6060E-C1F2-4367-B71A-2E86A04BCA77}" srcOrd="1" destOrd="0" parTransId="{D27625B3-48B7-47B3-AB5E-8D4833698D76}" sibTransId="{A193018E-6382-4375-BCEB-6244C8DE7606}"/>
    <dgm:cxn modelId="{A44405F3-ACD3-4FD7-9800-8CA5AA771505}" srcId="{BF9BECAB-42CB-4847-A264-34EB4E3B948C}" destId="{9A62DDAB-E01C-4D5A-9A39-96CF66527F38}" srcOrd="0" destOrd="0" parTransId="{ACF56EC4-0A51-4FCC-8B19-B5AA962BB846}" sibTransId="{32D1EC33-E1F8-4FAA-AE17-2367C1A6B52A}"/>
    <dgm:cxn modelId="{16390E12-52F6-4949-AF33-6ED00E939B7F}" type="presParOf" srcId="{C66DC36D-4D01-4BF9-83A3-9EE0F7E70DD1}" destId="{9BBBA405-46BB-45B3-8473-6F9B2B5AACD3}" srcOrd="0" destOrd="0" presId="urn:microsoft.com/office/officeart/2008/layout/PictureStrips"/>
    <dgm:cxn modelId="{84D92FE3-85E1-4C29-A716-8BA0C906C3CB}" type="presParOf" srcId="{9BBBA405-46BB-45B3-8473-6F9B2B5AACD3}" destId="{0A43C6ED-D03E-4F09-8682-A52448DFDF98}" srcOrd="0" destOrd="0" presId="urn:microsoft.com/office/officeart/2008/layout/PictureStrips"/>
    <dgm:cxn modelId="{8899522F-EB0B-4B3F-BC43-1C0B6C2CA1F9}" type="presParOf" srcId="{9BBBA405-46BB-45B3-8473-6F9B2B5AACD3}" destId="{47E673B7-4188-47E7-ADF3-90BC1B63DAF2}" srcOrd="1" destOrd="0" presId="urn:microsoft.com/office/officeart/2008/layout/PictureStrips"/>
    <dgm:cxn modelId="{E85EEDC3-8A28-4669-A2CB-084D701D5106}" type="presParOf" srcId="{C66DC36D-4D01-4BF9-83A3-9EE0F7E70DD1}" destId="{4A03FFA2-AC85-4E97-B5BF-DF2205E74688}" srcOrd="1" destOrd="0" presId="urn:microsoft.com/office/officeart/2008/layout/PictureStrips"/>
    <dgm:cxn modelId="{7FAF70F7-9E0B-4CD1-9BA0-7B3F27F9A074}" type="presParOf" srcId="{C66DC36D-4D01-4BF9-83A3-9EE0F7E70DD1}" destId="{217E2CA2-083F-47E6-95D6-FE4DB9CEED8D}" srcOrd="2" destOrd="0" presId="urn:microsoft.com/office/officeart/2008/layout/PictureStrips"/>
    <dgm:cxn modelId="{F6A3F539-120B-4A57-A7CB-47A8F88ABF42}" type="presParOf" srcId="{217E2CA2-083F-47E6-95D6-FE4DB9CEED8D}" destId="{588B0ED0-3021-4FD2-8E75-55F9564363D7}" srcOrd="0" destOrd="0" presId="urn:microsoft.com/office/officeart/2008/layout/PictureStrips"/>
    <dgm:cxn modelId="{C9F0573C-F4A6-491B-9BE9-154DDBC68374}" type="presParOf" srcId="{217E2CA2-083F-47E6-95D6-FE4DB9CEED8D}" destId="{10D0588B-017B-492D-A065-8D1FC0E6463A}" srcOrd="1" destOrd="0" presId="urn:microsoft.com/office/officeart/2008/layout/PictureStrips"/>
    <dgm:cxn modelId="{7F009531-6EDB-41E5-A7B8-69BF8A327C59}" type="presParOf" srcId="{C66DC36D-4D01-4BF9-83A3-9EE0F7E70DD1}" destId="{1016239C-4B72-4DA9-816D-79B5DF7BF7E7}" srcOrd="3" destOrd="0" presId="urn:microsoft.com/office/officeart/2008/layout/PictureStrips"/>
    <dgm:cxn modelId="{AF08071D-5864-45D0-AD3B-447DBB05520A}" type="presParOf" srcId="{C66DC36D-4D01-4BF9-83A3-9EE0F7E70DD1}" destId="{E0964DE9-D701-44AD-B66F-4511727B996C}" srcOrd="4" destOrd="0" presId="urn:microsoft.com/office/officeart/2008/layout/PictureStrips"/>
    <dgm:cxn modelId="{B7348462-4F55-4F7E-B1E6-9D3130E4C34E}" type="presParOf" srcId="{E0964DE9-D701-44AD-B66F-4511727B996C}" destId="{80EC9601-2A07-4007-A73A-EB8C7C6214F5}" srcOrd="0" destOrd="0" presId="urn:microsoft.com/office/officeart/2008/layout/PictureStrips"/>
    <dgm:cxn modelId="{1445BFC7-ADC2-4B05-8DEA-FE80B3D11A69}" type="presParOf" srcId="{E0964DE9-D701-44AD-B66F-4511727B996C}" destId="{E004AAC5-FDB9-49C6-8E68-A538B24461C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3C6ED-D03E-4F09-8682-A52448DFDF98}">
      <dsp:nvSpPr>
        <dsp:cNvPr id="0" name=""/>
        <dsp:cNvSpPr/>
      </dsp:nvSpPr>
      <dsp:spPr>
        <a:xfrm>
          <a:off x="2627439" y="672948"/>
          <a:ext cx="5433883" cy="1146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172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2"/>
              </a:solidFill>
              <a:latin typeface="Arial Narrow" panose="020B0606020202030204" pitchFamily="34" charset="0"/>
            </a:rPr>
            <a:t>ПОЗВОНИТЬ ПАЦИЕНТУ</a:t>
          </a:r>
        </a:p>
      </dsp:txBody>
      <dsp:txXfrm>
        <a:off x="2627439" y="672948"/>
        <a:ext cx="5433883" cy="1146821"/>
      </dsp:txXfrm>
    </dsp:sp>
    <dsp:sp modelId="{47E673B7-4188-47E7-ADF3-90BC1B63DAF2}">
      <dsp:nvSpPr>
        <dsp:cNvPr id="0" name=""/>
        <dsp:cNvSpPr/>
      </dsp:nvSpPr>
      <dsp:spPr>
        <a:xfrm>
          <a:off x="2401027" y="152034"/>
          <a:ext cx="1188661" cy="178299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B0ED0-3021-4FD2-8E75-55F9564363D7}">
      <dsp:nvSpPr>
        <dsp:cNvPr id="0" name=""/>
        <dsp:cNvSpPr/>
      </dsp:nvSpPr>
      <dsp:spPr>
        <a:xfrm>
          <a:off x="2627439" y="2374643"/>
          <a:ext cx="5433883" cy="16980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172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ПРИГЛАСИТЬ НА ПРИЕМ</a:t>
          </a:r>
        </a:p>
      </dsp:txBody>
      <dsp:txXfrm>
        <a:off x="2627439" y="2374643"/>
        <a:ext cx="5433883" cy="1698088"/>
      </dsp:txXfrm>
    </dsp:sp>
    <dsp:sp modelId="{10D0588B-017B-492D-A065-8D1FC0E6463A}">
      <dsp:nvSpPr>
        <dsp:cNvPr id="0" name=""/>
        <dsp:cNvSpPr/>
      </dsp:nvSpPr>
      <dsp:spPr>
        <a:xfrm>
          <a:off x="2401027" y="2129364"/>
          <a:ext cx="1188661" cy="178299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D1EF3-A1CC-47DD-95CC-4903FCDA4EF7}">
      <dsp:nvSpPr>
        <dsp:cNvPr id="0" name=""/>
        <dsp:cNvSpPr/>
      </dsp:nvSpPr>
      <dsp:spPr>
        <a:xfrm>
          <a:off x="2627439" y="4512348"/>
          <a:ext cx="5433883" cy="16980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172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ОСУЩЕСТВИТЬ ПАТРОНАЖ</a:t>
          </a:r>
        </a:p>
      </dsp:txBody>
      <dsp:txXfrm>
        <a:off x="2627439" y="4512348"/>
        <a:ext cx="5433883" cy="1698088"/>
      </dsp:txXfrm>
    </dsp:sp>
    <dsp:sp modelId="{062FA30D-21E7-404E-B849-A1C26B1C3E13}">
      <dsp:nvSpPr>
        <dsp:cNvPr id="0" name=""/>
        <dsp:cNvSpPr/>
      </dsp:nvSpPr>
      <dsp:spPr>
        <a:xfrm>
          <a:off x="2401027" y="4267069"/>
          <a:ext cx="1188661" cy="178299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3C6ED-D03E-4F09-8682-A52448DFDF98}">
      <dsp:nvSpPr>
        <dsp:cNvPr id="0" name=""/>
        <dsp:cNvSpPr/>
      </dsp:nvSpPr>
      <dsp:spPr>
        <a:xfrm>
          <a:off x="166517" y="360370"/>
          <a:ext cx="3996408" cy="1248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07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/>
              </a:solidFill>
              <a:latin typeface="Arial Narrow" panose="020B0606020202030204" pitchFamily="34" charset="0"/>
            </a:rPr>
            <a:t>Необходимо обратиться в Центр занятости населения либо подать документы через сайт enbek.kz</a:t>
          </a:r>
        </a:p>
      </dsp:txBody>
      <dsp:txXfrm>
        <a:off x="166517" y="360370"/>
        <a:ext cx="3996408" cy="1248877"/>
      </dsp:txXfrm>
    </dsp:sp>
    <dsp:sp modelId="{47E673B7-4188-47E7-ADF3-90BC1B63DAF2}">
      <dsp:nvSpPr>
        <dsp:cNvPr id="0" name=""/>
        <dsp:cNvSpPr/>
      </dsp:nvSpPr>
      <dsp:spPr>
        <a:xfrm>
          <a:off x="0" y="179976"/>
          <a:ext cx="874214" cy="13113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B0ED0-3021-4FD2-8E75-55F9564363D7}">
      <dsp:nvSpPr>
        <dsp:cNvPr id="0" name=""/>
        <dsp:cNvSpPr/>
      </dsp:nvSpPr>
      <dsp:spPr>
        <a:xfrm>
          <a:off x="166517" y="2370612"/>
          <a:ext cx="3996408" cy="1248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0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Определение статуса безработный</a:t>
          </a:r>
        </a:p>
      </dsp:txBody>
      <dsp:txXfrm>
        <a:off x="166517" y="2370612"/>
        <a:ext cx="3996408" cy="1248877"/>
      </dsp:txXfrm>
    </dsp:sp>
    <dsp:sp modelId="{10D0588B-017B-492D-A065-8D1FC0E6463A}">
      <dsp:nvSpPr>
        <dsp:cNvPr id="0" name=""/>
        <dsp:cNvSpPr/>
      </dsp:nvSpPr>
      <dsp:spPr>
        <a:xfrm>
          <a:off x="0" y="2190218"/>
          <a:ext cx="874214" cy="13113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C9601-2A07-4007-A73A-EB8C7C6214F5}">
      <dsp:nvSpPr>
        <dsp:cNvPr id="0" name=""/>
        <dsp:cNvSpPr/>
      </dsp:nvSpPr>
      <dsp:spPr>
        <a:xfrm>
          <a:off x="166517" y="4380854"/>
          <a:ext cx="3996408" cy="1248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0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Получение статуса застрахованного</a:t>
          </a:r>
        </a:p>
      </dsp:txBody>
      <dsp:txXfrm>
        <a:off x="166517" y="4380854"/>
        <a:ext cx="3996408" cy="1248877"/>
      </dsp:txXfrm>
    </dsp:sp>
    <dsp:sp modelId="{E004AAC5-FDB9-49C6-8E68-A538B24461C8}">
      <dsp:nvSpPr>
        <dsp:cNvPr id="0" name=""/>
        <dsp:cNvSpPr/>
      </dsp:nvSpPr>
      <dsp:spPr>
        <a:xfrm>
          <a:off x="0" y="4200461"/>
          <a:ext cx="874214" cy="131132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3C6ED-D03E-4F09-8682-A52448DFDF98}">
      <dsp:nvSpPr>
        <dsp:cNvPr id="0" name=""/>
        <dsp:cNvSpPr/>
      </dsp:nvSpPr>
      <dsp:spPr>
        <a:xfrm>
          <a:off x="166517" y="360370"/>
          <a:ext cx="3996408" cy="1248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0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2"/>
              </a:solidFill>
              <a:latin typeface="Arial Narrow" panose="020B0606020202030204" pitchFamily="34" charset="0"/>
            </a:rPr>
            <a:t>Необходимо обратиться в Центр занятости населения </a:t>
          </a:r>
        </a:p>
      </dsp:txBody>
      <dsp:txXfrm>
        <a:off x="166517" y="360370"/>
        <a:ext cx="3996408" cy="1248877"/>
      </dsp:txXfrm>
    </dsp:sp>
    <dsp:sp modelId="{47E673B7-4188-47E7-ADF3-90BC1B63DAF2}">
      <dsp:nvSpPr>
        <dsp:cNvPr id="0" name=""/>
        <dsp:cNvSpPr/>
      </dsp:nvSpPr>
      <dsp:spPr>
        <a:xfrm>
          <a:off x="0" y="179976"/>
          <a:ext cx="874214" cy="13113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B0ED0-3021-4FD2-8E75-55F9564363D7}">
      <dsp:nvSpPr>
        <dsp:cNvPr id="0" name=""/>
        <dsp:cNvSpPr/>
      </dsp:nvSpPr>
      <dsp:spPr>
        <a:xfrm>
          <a:off x="166517" y="2370612"/>
          <a:ext cx="3996408" cy="1248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0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Определение к категории Д или Е</a:t>
          </a:r>
        </a:p>
      </dsp:txBody>
      <dsp:txXfrm>
        <a:off x="166517" y="2370612"/>
        <a:ext cx="3996408" cy="1248877"/>
      </dsp:txXfrm>
    </dsp:sp>
    <dsp:sp modelId="{10D0588B-017B-492D-A065-8D1FC0E6463A}">
      <dsp:nvSpPr>
        <dsp:cNvPr id="0" name=""/>
        <dsp:cNvSpPr/>
      </dsp:nvSpPr>
      <dsp:spPr>
        <a:xfrm>
          <a:off x="0" y="2190218"/>
          <a:ext cx="874214" cy="13113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C9601-2A07-4007-A73A-EB8C7C6214F5}">
      <dsp:nvSpPr>
        <dsp:cNvPr id="0" name=""/>
        <dsp:cNvSpPr/>
      </dsp:nvSpPr>
      <dsp:spPr>
        <a:xfrm>
          <a:off x="166517" y="4380854"/>
          <a:ext cx="3996408" cy="1248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0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Получение статуса застрахованного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166517" y="4380854"/>
        <a:ext cx="3996408" cy="1248877"/>
      </dsp:txXfrm>
    </dsp:sp>
    <dsp:sp modelId="{E004AAC5-FDB9-49C6-8E68-A538B24461C8}">
      <dsp:nvSpPr>
        <dsp:cNvPr id="0" name=""/>
        <dsp:cNvSpPr/>
      </dsp:nvSpPr>
      <dsp:spPr>
        <a:xfrm>
          <a:off x="0" y="4200461"/>
          <a:ext cx="874214" cy="131132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B2D38-E5D0-4001-BB12-6A6D5C5D6E06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5915E-B63F-4DB1-96D4-EF74C8F3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7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1338" y="758825"/>
            <a:ext cx="6653212" cy="3743325"/>
          </a:xfrm>
        </p:spPr>
        <p:txBody>
          <a:bodyPr/>
          <a:lstStyle/>
          <a:p>
            <a:endParaRPr lang="ru-KZ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323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0BD16427-F695-0FEE-2337-6874AF19D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>
            <a:extLst>
              <a:ext uri="{FF2B5EF4-FFF2-40B4-BE49-F238E27FC236}">
                <a16:creationId xmlns:a16="http://schemas.microsoft.com/office/drawing/2014/main" id="{1A7068E8-04D3-F6E3-7055-752FEDE814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839788"/>
            <a:ext cx="4025900" cy="2265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KZ"/>
          </a:p>
        </p:txBody>
      </p:sp>
      <p:sp>
        <p:nvSpPr>
          <p:cNvPr id="161" name="Google Shape;161;p1:notes">
            <a:extLst>
              <a:ext uri="{FF2B5EF4-FFF2-40B4-BE49-F238E27FC236}">
                <a16:creationId xmlns:a16="http://schemas.microsoft.com/office/drawing/2014/main" id="{40FB339E-0457-2D4D-207D-CCFDB7530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9518" y="3231427"/>
            <a:ext cx="4476141" cy="26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54" tIns="33319" rIns="66654" bIns="33319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162" name="Google Shape;162;p1:notes">
            <a:extLst>
              <a:ext uri="{FF2B5EF4-FFF2-40B4-BE49-F238E27FC236}">
                <a16:creationId xmlns:a16="http://schemas.microsoft.com/office/drawing/2014/main" id="{4FB6CD77-B62A-A6F9-D1D9-B45A8CEF52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169307" y="6377757"/>
            <a:ext cx="2424575" cy="33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54" tIns="33319" rIns="66654" bIns="33319" anchor="b" anchorCtr="0">
            <a:noAutofit/>
          </a:bodyPr>
          <a:lstStyle/>
          <a:p>
            <a:pPr defTabSz="66665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ru-RU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666652">
                <a:buClr>
                  <a:srgbClr val="000000"/>
                </a:buClr>
                <a:buSzPts val="1200"/>
                <a:defRPr/>
              </a:pPr>
              <a:t>3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04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5915E-B63F-4DB1-96D4-EF74C8F35C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8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D47EA-DD59-5E74-7EC4-556CB6296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BECE27D-01FC-2BF9-6CFD-7F08D3F8B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758825"/>
            <a:ext cx="6653212" cy="3743325"/>
          </a:xfrm>
        </p:spPr>
        <p:txBody>
          <a:bodyPr/>
          <a:lstStyle/>
          <a:p>
            <a:endParaRPr lang="ru-KZ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E3DC0C9-D4A5-2302-DFFD-4BB44EC4A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178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57120" y="547915"/>
            <a:ext cx="15772860" cy="198876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n-US" sz="1907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57120" y="2739570"/>
            <a:ext cx="15772860" cy="652938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US" sz="4356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FE007DE-7C2B-4AAF-911B-F100DFD342E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26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63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openxmlformats.org/officeDocument/2006/relationships/image" Target="../media/image19.sv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svg"/><Relationship Id="rId7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diagramQuickStyle" Target="../diagrams/quickStyle1.xml"/><Relationship Id="rId18" Type="http://schemas.openxmlformats.org/officeDocument/2006/relationships/diagramQuickStyle" Target="../diagrams/quickStyle2.xml"/><Relationship Id="rId26" Type="http://schemas.openxmlformats.org/officeDocument/2006/relationships/image" Target="../media/image3.png"/><Relationship Id="rId3" Type="http://schemas.openxmlformats.org/officeDocument/2006/relationships/image" Target="../media/image35.png"/><Relationship Id="rId21" Type="http://schemas.openxmlformats.org/officeDocument/2006/relationships/diagramData" Target="../diagrams/data3.xml"/><Relationship Id="rId7" Type="http://schemas.openxmlformats.org/officeDocument/2006/relationships/image" Target="../media/image39.png"/><Relationship Id="rId12" Type="http://schemas.openxmlformats.org/officeDocument/2006/relationships/diagramLayout" Target="../diagrams/layout1.xml"/><Relationship Id="rId17" Type="http://schemas.openxmlformats.org/officeDocument/2006/relationships/diagramLayout" Target="../diagrams/layout2.xml"/><Relationship Id="rId25" Type="http://schemas.microsoft.com/office/2007/relationships/diagramDrawing" Target="../diagrams/drawing3.xml"/><Relationship Id="rId2" Type="http://schemas.openxmlformats.org/officeDocument/2006/relationships/image" Target="../media/image34.png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svg"/><Relationship Id="rId11" Type="http://schemas.openxmlformats.org/officeDocument/2006/relationships/diagramData" Target="../diagrams/data1.xml"/><Relationship Id="rId24" Type="http://schemas.openxmlformats.org/officeDocument/2006/relationships/diagramColors" Target="../diagrams/colors3.xml"/><Relationship Id="rId5" Type="http://schemas.openxmlformats.org/officeDocument/2006/relationships/image" Target="../media/image37.png"/><Relationship Id="rId15" Type="http://schemas.microsoft.com/office/2007/relationships/diagramDrawing" Target="../diagrams/drawing1.xml"/><Relationship Id="rId23" Type="http://schemas.openxmlformats.org/officeDocument/2006/relationships/diagramQuickStyle" Target="../diagrams/quickStyle3.xml"/><Relationship Id="rId10" Type="http://schemas.openxmlformats.org/officeDocument/2006/relationships/image" Target="../media/image42.svg"/><Relationship Id="rId19" Type="http://schemas.openxmlformats.org/officeDocument/2006/relationships/diagramColors" Target="../diagrams/colors2.xml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diagramColors" Target="../diagrams/colors1.xml"/><Relationship Id="rId22" Type="http://schemas.openxmlformats.org/officeDocument/2006/relationships/diagramLayout" Target="../diagrams/layout3.xml"/><Relationship Id="rId27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59663B-C138-F4BF-4044-B19BFBBB8F13}"/>
              </a:ext>
            </a:extLst>
          </p:cNvPr>
          <p:cNvSpPr/>
          <p:nvPr/>
        </p:nvSpPr>
        <p:spPr>
          <a:xfrm>
            <a:off x="20783" y="2887894"/>
            <a:ext cx="18287999" cy="45112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700" dirty="0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83CA8028-E085-FF5C-821D-D7AC6D707AC3}"/>
              </a:ext>
            </a:extLst>
          </p:cNvPr>
          <p:cNvSpPr txBox="1">
            <a:spLocks/>
          </p:cNvSpPr>
          <p:nvPr/>
        </p:nvSpPr>
        <p:spPr>
          <a:xfrm>
            <a:off x="370253" y="4420225"/>
            <a:ext cx="17828225" cy="144655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b="1" spc="-2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АЛГОРИТМ ПОЛУЧЕНИЯ МЕДИЦИНСКОЙ ПОМОЩИ </a:t>
            </a:r>
          </a:p>
          <a:p>
            <a:pPr algn="ctr">
              <a:lnSpc>
                <a:spcPct val="100000"/>
              </a:lnSpc>
              <a:defRPr/>
            </a:pPr>
            <a:r>
              <a:rPr lang="ru-RU" b="1" spc="-2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РАМКАХ ГОБМП и ОСМС В 2026 ГОДУ</a:t>
            </a:r>
          </a:p>
        </p:txBody>
      </p:sp>
      <p:sp>
        <p:nvSpPr>
          <p:cNvPr id="4" name="Подзаголовок 5">
            <a:extLst>
              <a:ext uri="{FF2B5EF4-FFF2-40B4-BE49-F238E27FC236}">
                <a16:creationId xmlns:a16="http://schemas.microsoft.com/office/drawing/2014/main" id="{22FFA3CE-E990-A63F-6D80-25E360A12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9358253"/>
            <a:ext cx="4200378" cy="56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102260">
              <a:buNone/>
            </a:pPr>
            <a:r>
              <a:rPr lang="ru-RU" altLang="ru-RU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Астана, 202</a:t>
            </a:r>
            <a:r>
              <a:rPr lang="en-US" altLang="ru-RU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altLang="ru-RU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DE0CB5-7A57-4880-A673-E28908455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6" y="505123"/>
            <a:ext cx="1038585" cy="10699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EB40A2-6615-3C1D-63CD-5F37CF1E2EB1}"/>
              </a:ext>
            </a:extLst>
          </p:cNvPr>
          <p:cNvSpPr txBox="1"/>
          <p:nvPr/>
        </p:nvSpPr>
        <p:spPr>
          <a:xfrm>
            <a:off x="1676400" y="647700"/>
            <a:ext cx="54879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Министерство здравоохранения</a:t>
            </a:r>
          </a:p>
          <a:p>
            <a:r>
              <a:rPr lang="ru-RU" sz="20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Республики Казахстан</a:t>
            </a:r>
            <a:endParaRPr lang="x-none" sz="2000" b="1" spc="-2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5B652C-B60F-9559-136B-22332988E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799" y="444746"/>
            <a:ext cx="4708587" cy="11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9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70407-AC22-AF94-3287-3A07B3BFB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F39DCD1-0DFA-FA85-3E01-CF804599B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246" y="472301"/>
            <a:ext cx="539744" cy="556059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0C74BEC-6493-A62C-D9C0-480DED1669F8}"/>
              </a:ext>
            </a:extLst>
          </p:cNvPr>
          <p:cNvSpPr txBox="1"/>
          <p:nvPr/>
        </p:nvSpPr>
        <p:spPr>
          <a:xfrm>
            <a:off x="15638524" y="488720"/>
            <a:ext cx="2638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Министерство здравоохранения</a:t>
            </a:r>
          </a:p>
          <a:p>
            <a:r>
              <a:rPr lang="ru-RU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Республики Казахстан</a:t>
            </a:r>
            <a:endParaRPr lang="x-none" sz="1400" b="1" spc="-2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62126CB-C14A-2E16-4ABF-CAF067CAF82E}"/>
              </a:ext>
            </a:extLst>
          </p:cNvPr>
          <p:cNvGrpSpPr/>
          <p:nvPr/>
        </p:nvGrpSpPr>
        <p:grpSpPr>
          <a:xfrm>
            <a:off x="0" y="114300"/>
            <a:ext cx="18269941" cy="927956"/>
            <a:chOff x="2" y="338138"/>
            <a:chExt cx="18269941" cy="927956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E40B5CE-8678-A360-E8FC-E7ACFD74DE52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Google Shape;1416;p 2">
              <a:extLst>
                <a:ext uri="{FF2B5EF4-FFF2-40B4-BE49-F238E27FC236}">
                  <a16:creationId xmlns:a16="http://schemas.microsoft.com/office/drawing/2014/main" id="{B74A81EE-9DAA-26E0-2F31-DD9CB492D93E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 lvl="1">
                <a:buSzPts val="2400"/>
                <a:tabLst>
                  <a:tab pos="0" algn="l"/>
                </a:tabLst>
              </a:pPr>
              <a:r>
                <a:rPr lang="ru-RU" sz="36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ПРЕИМУЩЕСТВА БЫТЬ ЗАСТРАХОВАННЫМ </a:t>
              </a: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BD5EC3F9-9B91-CB08-835E-59186609DE74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32893A8-75EF-5898-1835-A84171D4D419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821CF4-99EF-5F7F-DE01-908B30534857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0A140FC2-BFF4-2638-243D-81BEEC963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2FBEF664-3D79-CA46-5AB3-DCC02FA75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7AD438-AAB4-8FEE-6748-ECC358E0B1D0}"/>
              </a:ext>
            </a:extLst>
          </p:cNvPr>
          <p:cNvSpPr/>
          <p:nvPr/>
        </p:nvSpPr>
        <p:spPr>
          <a:xfrm>
            <a:off x="1345082" y="3167722"/>
            <a:ext cx="4800600" cy="601551"/>
          </a:xfrm>
          <a:prstGeom prst="rect">
            <a:avLst/>
          </a:prstGeom>
          <a:solidFill>
            <a:srgbClr val="D0E4F4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СЛУЧАЕ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C1EE0D-71B3-930B-DAE9-8AB469626A63}"/>
              </a:ext>
            </a:extLst>
          </p:cNvPr>
          <p:cNvSpPr/>
          <p:nvPr/>
        </p:nvSpPr>
        <p:spPr>
          <a:xfrm>
            <a:off x="1345082" y="1263547"/>
            <a:ext cx="16180971" cy="545001"/>
          </a:xfrm>
          <a:prstGeom prst="rect">
            <a:avLst/>
          </a:prstGeom>
          <a:solidFill>
            <a:srgbClr val="D0E4F4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Индивидуальный предприниматель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3D8228-1647-2A88-6CD3-99F5AB7543BC}"/>
              </a:ext>
            </a:extLst>
          </p:cNvPr>
          <p:cNvSpPr/>
          <p:nvPr/>
        </p:nvSpPr>
        <p:spPr>
          <a:xfrm>
            <a:off x="11811397" y="2492759"/>
            <a:ext cx="2514600" cy="561079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51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тыс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тенге в год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26DEC06-3A3C-F01A-F9C7-3ACA1194289A}"/>
              </a:ext>
            </a:extLst>
          </p:cNvPr>
          <p:cNvSpPr/>
          <p:nvPr/>
        </p:nvSpPr>
        <p:spPr>
          <a:xfrm>
            <a:off x="14916203" y="2492758"/>
            <a:ext cx="2514600" cy="561079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ЗАСТРАХОВАН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трелка: шеврон 17">
            <a:extLst>
              <a:ext uri="{FF2B5EF4-FFF2-40B4-BE49-F238E27FC236}">
                <a16:creationId xmlns:a16="http://schemas.microsoft.com/office/drawing/2014/main" id="{F70E0B2F-F285-E4CD-5ADF-30EE533D4FA4}"/>
              </a:ext>
            </a:extLst>
          </p:cNvPr>
          <p:cNvSpPr/>
          <p:nvPr/>
        </p:nvSpPr>
        <p:spPr>
          <a:xfrm rot="21423127">
            <a:off x="14397832" y="2530980"/>
            <a:ext cx="484632" cy="484632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FA77C32-F59F-7354-4C49-D07236F00CE9}"/>
              </a:ext>
            </a:extLst>
          </p:cNvPr>
          <p:cNvSpPr/>
          <p:nvPr/>
        </p:nvSpPr>
        <p:spPr>
          <a:xfrm>
            <a:off x="1308463" y="3884140"/>
            <a:ext cx="481965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Трансплантации почки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6C22D5C-2531-84FE-97B8-B3F7E4178197}"/>
              </a:ext>
            </a:extLst>
          </p:cNvPr>
          <p:cNvSpPr/>
          <p:nvPr/>
        </p:nvSpPr>
        <p:spPr>
          <a:xfrm>
            <a:off x="1312273" y="5829300"/>
            <a:ext cx="481965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Аортокоронарное шунтирование в целях сердечной реваскуляризации, не уточненное иначе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1847493-099C-9269-188C-8DA87652FF53}"/>
              </a:ext>
            </a:extLst>
          </p:cNvPr>
          <p:cNvSpPr/>
          <p:nvPr/>
        </p:nvSpPr>
        <p:spPr>
          <a:xfrm>
            <a:off x="1293223" y="6972300"/>
            <a:ext cx="481965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Аортокоронарное шунтирование одной коронарной артерии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5618EDB-69D7-375F-3382-A14492407879}"/>
              </a:ext>
            </a:extLst>
          </p:cNvPr>
          <p:cNvSpPr/>
          <p:nvPr/>
        </p:nvSpPr>
        <p:spPr>
          <a:xfrm>
            <a:off x="1293223" y="8099831"/>
            <a:ext cx="4819650" cy="2065475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Ревизионное эндопротезирование с применением цементного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спейсера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с антибиотиком при гнойных осложнениях после эндопротезирования крупных суставов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1C9C84A-B716-F165-EE06-8BE7C7E36722}"/>
              </a:ext>
            </a:extLst>
          </p:cNvPr>
          <p:cNvSpPr/>
          <p:nvPr/>
        </p:nvSpPr>
        <p:spPr>
          <a:xfrm>
            <a:off x="6477053" y="3132745"/>
            <a:ext cx="10953750" cy="715146"/>
          </a:xfrm>
          <a:prstGeom prst="rect">
            <a:avLst/>
          </a:prstGeom>
          <a:solidFill>
            <a:srgbClr val="D0E4F4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РАСХОДЫ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56BA42A-5B1C-27BA-1500-EE96A84F7468}"/>
              </a:ext>
            </a:extLst>
          </p:cNvPr>
          <p:cNvSpPr/>
          <p:nvPr/>
        </p:nvSpPr>
        <p:spPr>
          <a:xfrm>
            <a:off x="6536525" y="3893061"/>
            <a:ext cx="4819650" cy="1058291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5 168 295,4 ТЕНГЕ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206E481-90D0-837C-5A63-3F8775538A2A}"/>
              </a:ext>
            </a:extLst>
          </p:cNvPr>
          <p:cNvSpPr/>
          <p:nvPr/>
        </p:nvSpPr>
        <p:spPr>
          <a:xfrm>
            <a:off x="6474876" y="5828212"/>
            <a:ext cx="481965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3 078 472,96 ТЕНГЕ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B4972DB-20F1-9FA8-D13E-5637B5CF69B8}"/>
              </a:ext>
            </a:extLst>
          </p:cNvPr>
          <p:cNvSpPr/>
          <p:nvPr/>
        </p:nvSpPr>
        <p:spPr>
          <a:xfrm>
            <a:off x="6455826" y="6972300"/>
            <a:ext cx="481965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3 078 472,96 ТЕНГЕ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B7A0142-A096-A0F5-5E1A-48F419B0C7C5}"/>
              </a:ext>
            </a:extLst>
          </p:cNvPr>
          <p:cNvSpPr/>
          <p:nvPr/>
        </p:nvSpPr>
        <p:spPr>
          <a:xfrm>
            <a:off x="6474876" y="8115300"/>
            <a:ext cx="4819650" cy="2050005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2 120 765,81 ТЕНГЕ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26CF1D-B009-D7EF-469B-39FC5A48D9D3}"/>
              </a:ext>
            </a:extLst>
          </p:cNvPr>
          <p:cNvSpPr/>
          <p:nvPr/>
        </p:nvSpPr>
        <p:spPr>
          <a:xfrm>
            <a:off x="6477053" y="2492760"/>
            <a:ext cx="4819650" cy="56108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НЕ ЗАСТРАХОВАН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65E704E8-308F-9427-7701-374EF08A5F2C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rot="5400000">
            <a:off x="8819117" y="1876309"/>
            <a:ext cx="684212" cy="548690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F76750C6-8EE3-F334-6909-B8C9A7B7DBC9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16200000" flipH="1">
            <a:off x="10910027" y="334088"/>
            <a:ext cx="684211" cy="3633129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3EE89F-C2D6-3D90-FB27-2EFA4D599870}"/>
              </a:ext>
            </a:extLst>
          </p:cNvPr>
          <p:cNvSpPr/>
          <p:nvPr/>
        </p:nvSpPr>
        <p:spPr>
          <a:xfrm>
            <a:off x="11764587" y="3993019"/>
            <a:ext cx="5666216" cy="5968681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0 ТЕНГЕ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6C22D5C-2531-84FE-97B8-B3F7E4178197}"/>
              </a:ext>
            </a:extLst>
          </p:cNvPr>
          <p:cNvSpPr/>
          <p:nvPr/>
        </p:nvSpPr>
        <p:spPr>
          <a:xfrm>
            <a:off x="1308463" y="5108625"/>
            <a:ext cx="4819650" cy="577748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Сахарный диабет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206E481-90D0-837C-5A63-3F8775538A2A}"/>
              </a:ext>
            </a:extLst>
          </p:cNvPr>
          <p:cNvSpPr/>
          <p:nvPr/>
        </p:nvSpPr>
        <p:spPr>
          <a:xfrm>
            <a:off x="6468345" y="5121222"/>
            <a:ext cx="4819650" cy="577748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от 618 ТЫС ТЕНГЕ до 6,5 млн тенге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6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928B1-D199-BABB-E3A5-4D4AEEAB1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40C138-558E-4DBA-9DCB-22F31AFCF809}"/>
              </a:ext>
            </a:extLst>
          </p:cNvPr>
          <p:cNvSpPr/>
          <p:nvPr/>
        </p:nvSpPr>
        <p:spPr>
          <a:xfrm>
            <a:off x="0" y="3744719"/>
            <a:ext cx="18287999" cy="45112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700" dirty="0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67971A3E-8505-B506-3455-A0FB72A267D5}"/>
              </a:ext>
            </a:extLst>
          </p:cNvPr>
          <p:cNvSpPr txBox="1">
            <a:spLocks/>
          </p:cNvSpPr>
          <p:nvPr/>
        </p:nvSpPr>
        <p:spPr>
          <a:xfrm>
            <a:off x="342544" y="5286465"/>
            <a:ext cx="17802434" cy="8309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4800" b="1" spc="-2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6181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D42BC-A5BE-EBE7-E269-2358F1E6D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763448-81EB-A100-0AC4-AAB1853127D2}"/>
              </a:ext>
            </a:extLst>
          </p:cNvPr>
          <p:cNvSpPr txBox="1"/>
          <p:nvPr/>
        </p:nvSpPr>
        <p:spPr>
          <a:xfrm>
            <a:off x="17793693" y="974325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2</a:t>
            </a:r>
            <a:endParaRPr lang="x-none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C05A166-9843-3029-E4CB-56795C2E50AF}"/>
              </a:ext>
            </a:extLst>
          </p:cNvPr>
          <p:cNvGrpSpPr/>
          <p:nvPr/>
        </p:nvGrpSpPr>
        <p:grpSpPr>
          <a:xfrm>
            <a:off x="0" y="184806"/>
            <a:ext cx="18269941" cy="927956"/>
            <a:chOff x="2" y="338138"/>
            <a:chExt cx="18269941" cy="927956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5864EF41-0B9A-92DC-52B4-5FA27E6AE597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/>
            </a:p>
          </p:txBody>
        </p:sp>
        <p:sp>
          <p:nvSpPr>
            <p:cNvPr id="47" name="Google Shape;1416;p 2">
              <a:extLst>
                <a:ext uri="{FF2B5EF4-FFF2-40B4-BE49-F238E27FC236}">
                  <a16:creationId xmlns:a16="http://schemas.microsoft.com/office/drawing/2014/main" id="{6E00404B-1230-7CCD-8AAC-15136DE17E57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>
                <a:buSzPts val="2400"/>
                <a:tabLst>
                  <a:tab pos="0" algn="l"/>
                </a:tabLst>
              </a:pPr>
              <a:r>
                <a:rPr lang="ru-RU" sz="40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ПОРУЧЕНИЯ ГЛАВЫ ГОСУДАРСТВА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3B0BC967-C84B-5B7C-7905-E2EC8ACAAFD8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F52BCE3B-A5BF-7C03-A7D3-56A758DB6B14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3E85F9-C82F-E366-D845-92B0B694D3EA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3885E388-C411-E845-6986-ED6B1F385F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6B5827EE-D08D-0B8C-BC67-630F9A44A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pic>
        <p:nvPicPr>
          <p:cNvPr id="5" name="Объект 4" descr="Изображение выглядит как одежда, Человеческое лицо, человек, Деловой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5B73074-0E87-9116-720F-01515D360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8" b="29920"/>
          <a:stretch/>
        </p:blipFill>
        <p:spPr>
          <a:xfrm>
            <a:off x="12496800" y="2857500"/>
            <a:ext cx="5023474" cy="500199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87262C-D53F-F8B1-046A-6A1A809AFAEB}"/>
              </a:ext>
            </a:extLst>
          </p:cNvPr>
          <p:cNvSpPr/>
          <p:nvPr/>
        </p:nvSpPr>
        <p:spPr>
          <a:xfrm>
            <a:off x="290894" y="2247900"/>
            <a:ext cx="11757625" cy="7308782"/>
          </a:xfrm>
          <a:prstGeom prst="rect">
            <a:avLst/>
          </a:prstGeom>
          <a:solidFill>
            <a:schemeClr val="bg1"/>
          </a:solidFill>
          <a:ln w="28575"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84735-57C1-7581-80E9-A07DBD56F10F}"/>
              </a:ext>
            </a:extLst>
          </p:cNvPr>
          <p:cNvSpPr txBox="1"/>
          <p:nvPr/>
        </p:nvSpPr>
        <p:spPr>
          <a:xfrm>
            <a:off x="499142" y="6925112"/>
            <a:ext cx="11454756" cy="1708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«…Необходимо продолжить реформу системы обязательного социального медицинского страхования. Предстоит принять еще ряд законодательных мер. Поэтому Правительству следует оперативно проработать с Парламентом законопроект по совершенствованию системы ОСМС. Документ должен быть принят до конца текущей сессии.</a:t>
            </a:r>
          </a:p>
          <a:p>
            <a:pPr algn="just"/>
            <a:r>
              <a:rPr lang="ru-RU" sz="210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…»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F93FC3-D983-0101-B61E-5AAB2E3BF136}"/>
              </a:ext>
            </a:extLst>
          </p:cNvPr>
          <p:cNvSpPr txBox="1"/>
          <p:nvPr/>
        </p:nvSpPr>
        <p:spPr>
          <a:xfrm>
            <a:off x="290892" y="2360220"/>
            <a:ext cx="11454757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95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«…Необходимо сформировать </a:t>
            </a:r>
            <a:r>
              <a:rPr lang="ru-RU" sz="1950" b="1" dirty="0">
                <a:solidFill>
                  <a:srgbClr val="22A2A3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Единый пакет </a:t>
            </a:r>
            <a:r>
              <a:rPr lang="ru-RU" sz="195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медицинской помощи, который будет состоять из базовой части, гарантированной государством, и страховой, формируемой за счет отчислений работодателей и самих граждан.</a:t>
            </a:r>
          </a:p>
          <a:p>
            <a:pPr indent="400050" algn="just"/>
            <a:r>
              <a:rPr lang="ru-RU" sz="195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Следует повысить </a:t>
            </a:r>
            <a:r>
              <a:rPr lang="ru-RU" sz="1950" b="1" dirty="0">
                <a:solidFill>
                  <a:srgbClr val="22A2A3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ответственность местных исполнительных </a:t>
            </a:r>
            <a:r>
              <a:rPr lang="ru-RU" sz="195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органов. За отдельные категории уязвимых слоев населения </a:t>
            </a:r>
            <a:r>
              <a:rPr lang="ru-RU" sz="1950" b="1" dirty="0">
                <a:solidFill>
                  <a:srgbClr val="22A2A3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отчисления</a:t>
            </a:r>
            <a:r>
              <a:rPr lang="ru-RU" sz="1950" dirty="0">
                <a:solidFill>
                  <a:srgbClr val="154468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sz="195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в систему медстрахования должны производиться из </a:t>
            </a:r>
            <a:r>
              <a:rPr lang="ru-RU" sz="1950" b="1" dirty="0">
                <a:solidFill>
                  <a:srgbClr val="22A2A3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местного бюджета…»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CD5756-20DA-7338-54AB-B4F628F27190}"/>
              </a:ext>
            </a:extLst>
          </p:cNvPr>
          <p:cNvSpPr txBox="1"/>
          <p:nvPr/>
        </p:nvSpPr>
        <p:spPr>
          <a:xfrm>
            <a:off x="639333" y="3536882"/>
            <a:ext cx="11060745" cy="92333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just"/>
            <a:endParaRPr lang="ru-RU" i="1" dirty="0">
              <a:latin typeface="Arial Narrow" panose="020B060602020203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Поручение Главы государства по итогам </a:t>
            </a:r>
          </a:p>
          <a:p>
            <a:pPr algn="r"/>
            <a:r>
              <a:rPr lang="ru-RU" i="1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расширенного заседания Правительства РК  7 февраля 2024 года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99725-D4D3-39CB-A50E-06231998DE92}"/>
              </a:ext>
            </a:extLst>
          </p:cNvPr>
          <p:cNvSpPr txBox="1"/>
          <p:nvPr/>
        </p:nvSpPr>
        <p:spPr>
          <a:xfrm>
            <a:off x="1485649" y="8197535"/>
            <a:ext cx="10260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ru-RU" i="1" dirty="0">
              <a:latin typeface="Arial Narrow" panose="020B060602020203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 algn="r"/>
            <a:endParaRPr lang="ru-RU" i="1" dirty="0">
              <a:latin typeface="Arial Narrow" panose="020B060602020203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Поручение Главы государства по итогам </a:t>
            </a:r>
          </a:p>
          <a:p>
            <a:pPr algn="r"/>
            <a:r>
              <a:rPr lang="ru-RU" i="1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расширенного заседания Правительства РК  28 января 2025 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CA8748-55F3-AE2E-3F42-C6352C45EC0C}"/>
              </a:ext>
            </a:extLst>
          </p:cNvPr>
          <p:cNvSpPr txBox="1"/>
          <p:nvPr/>
        </p:nvSpPr>
        <p:spPr>
          <a:xfrm>
            <a:off x="412580" y="4737969"/>
            <a:ext cx="11381172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«…</a:t>
            </a:r>
            <a:r>
              <a:rPr lang="ru-RU" sz="2100" b="1" dirty="0">
                <a:solidFill>
                  <a:srgbClr val="00206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Надо сформировать единый пакет базовой государственной медицинской помощи, сбалансированный с точки зрения возможностей и обязательств бюджета. Все, что сверх него, должно оплачиваться через систему страхования</a:t>
            </a:r>
            <a:r>
              <a:rPr lang="ru-RU" sz="2100" dirty="0">
                <a:solidFill>
                  <a:srgbClr val="00206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…»</a:t>
            </a:r>
          </a:p>
          <a:p>
            <a:pPr algn="r"/>
            <a:endParaRPr lang="ru-RU" i="1" dirty="0">
              <a:latin typeface="Arial Narrow" panose="020B060602020203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Послание Главы государства народу </a:t>
            </a:r>
          </a:p>
          <a:p>
            <a:pPr algn="r"/>
            <a:r>
              <a:rPr lang="ru-RU" i="1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Казахстана от 2 сентября 2024 года</a:t>
            </a:r>
          </a:p>
          <a:p>
            <a:pPr algn="r"/>
            <a:endParaRPr lang="ru-RU" i="1" dirty="0">
              <a:latin typeface="Arial Narrow" panose="020B060602020203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3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3FA61118-0E4A-D29E-2362-A035210B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>
            <a:extLst>
              <a:ext uri="{FF2B5EF4-FFF2-40B4-BE49-F238E27FC236}">
                <a16:creationId xmlns:a16="http://schemas.microsoft.com/office/drawing/2014/main" id="{577EDAAB-518E-9513-2C8A-131CA10022D1}"/>
              </a:ext>
            </a:extLst>
          </p:cNvPr>
          <p:cNvSpPr/>
          <p:nvPr/>
        </p:nvSpPr>
        <p:spPr>
          <a:xfrm>
            <a:off x="0" y="-276967"/>
            <a:ext cx="18288000" cy="55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spAutoFit/>
          </a:bodyPr>
          <a:lstStyle/>
          <a:p>
            <a:pPr defTabSz="1371545">
              <a:buClr>
                <a:srgbClr val="000000"/>
              </a:buClr>
              <a:buSzPts val="1800"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1AEA8BD-A032-63C9-527E-B755B5E7CF48}"/>
              </a:ext>
            </a:extLst>
          </p:cNvPr>
          <p:cNvSpPr txBox="1"/>
          <p:nvPr/>
        </p:nvSpPr>
        <p:spPr>
          <a:xfrm>
            <a:off x="9229748" y="549072"/>
            <a:ext cx="91465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ПЕРЕХОД НА ЕДИНЫЙ ПАКЕТ</a:t>
            </a:r>
            <a:r>
              <a:rPr lang="en-US" sz="27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7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МЕДПОМОЩИ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9275A19-C52B-E281-8EDA-2007AD87A572}"/>
              </a:ext>
            </a:extLst>
          </p:cNvPr>
          <p:cNvGrpSpPr/>
          <p:nvPr/>
        </p:nvGrpSpPr>
        <p:grpSpPr>
          <a:xfrm>
            <a:off x="0" y="184806"/>
            <a:ext cx="18269941" cy="927956"/>
            <a:chOff x="2" y="338138"/>
            <a:chExt cx="18269941" cy="92795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F0B7A4E-250A-F58A-A89F-A73B3C1EA239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/>
            </a:p>
          </p:txBody>
        </p:sp>
        <p:sp>
          <p:nvSpPr>
            <p:cNvPr id="8" name="Google Shape;1416;p 2">
              <a:extLst>
                <a:ext uri="{FF2B5EF4-FFF2-40B4-BE49-F238E27FC236}">
                  <a16:creationId xmlns:a16="http://schemas.microsoft.com/office/drawing/2014/main" id="{DF6A1081-681F-F40C-D494-DDCD002B4482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>
                <a:buSzPts val="2400"/>
                <a:tabLst>
                  <a:tab pos="0" algn="l"/>
                </a:tabLst>
              </a:pPr>
              <a:r>
                <a:rPr lang="ru-RU" sz="36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ПЕРЕХОД НА ЕДИНЫЙ ПАКЕТ МЕДПОМОЩИ С 2027 ГОДА</a:t>
              </a: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6324C8BA-AA68-CEA2-9FE5-B4F9FC4934E0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EE951F3-87AF-B5CA-0A39-FD2F87923B3B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BFA59A-34C7-BB88-CF66-F1ECAEC3799A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8E0A7EA0-8477-6DD6-69B1-7AC306C4D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9309497-9D7D-70BA-BBDB-F3587A58A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63E3CD4-CFC8-A489-09A4-0F45DC13F029}"/>
              </a:ext>
            </a:extLst>
          </p:cNvPr>
          <p:cNvGrpSpPr/>
          <p:nvPr/>
        </p:nvGrpSpPr>
        <p:grpSpPr>
          <a:xfrm>
            <a:off x="660911" y="1340685"/>
            <a:ext cx="16230600" cy="9012657"/>
            <a:chOff x="609600" y="1274341"/>
            <a:chExt cx="16230600" cy="901265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4E75E66-98AD-FAAF-8E73-DBC94CAF4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8455" b="53754"/>
            <a:stretch>
              <a:fillRect/>
            </a:stretch>
          </p:blipFill>
          <p:spPr>
            <a:xfrm flipV="1">
              <a:off x="5072578" y="7020279"/>
              <a:ext cx="3200100" cy="326671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CE9FFC5-65C9-1BE8-072B-95C6ED243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8689" b="53520"/>
            <a:stretch>
              <a:fillRect/>
            </a:stretch>
          </p:blipFill>
          <p:spPr>
            <a:xfrm flipV="1">
              <a:off x="1128812" y="7297900"/>
              <a:ext cx="3200677" cy="2874794"/>
            </a:xfrm>
            <a:prstGeom prst="rect">
              <a:avLst/>
            </a:prstGeom>
          </p:spPr>
        </p:pic>
        <p:sp>
          <p:nvSpPr>
            <p:cNvPr id="26" name="AutoShape 2">
              <a:extLst>
                <a:ext uri="{FF2B5EF4-FFF2-40B4-BE49-F238E27FC236}">
                  <a16:creationId xmlns:a16="http://schemas.microsoft.com/office/drawing/2014/main" id="{0F7EF0A4-001C-4720-D0C9-CFA6B8140AF7}"/>
                </a:ext>
              </a:extLst>
            </p:cNvPr>
            <p:cNvSpPr/>
            <p:nvPr/>
          </p:nvSpPr>
          <p:spPr>
            <a:xfrm>
              <a:off x="609600" y="1779323"/>
              <a:ext cx="16230600" cy="0"/>
            </a:xfrm>
            <a:prstGeom prst="line">
              <a:avLst/>
            </a:prstGeom>
            <a:ln w="76200" cap="flat">
              <a:solidFill>
                <a:srgbClr val="FFFFFF">
                  <a:alpha val="29804"/>
                </a:srgbClr>
              </a:solidFill>
              <a:prstDash val="solid"/>
              <a:headEnd type="diamond" w="lg" len="lg"/>
              <a:tailEnd type="diamond" w="lg" len="lg"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399E19C4-D8E3-8D80-1428-938671244E96}"/>
                </a:ext>
              </a:extLst>
            </p:cNvPr>
            <p:cNvSpPr/>
            <p:nvPr/>
          </p:nvSpPr>
          <p:spPr>
            <a:xfrm rot="2700000">
              <a:off x="2136118" y="1274342"/>
              <a:ext cx="1186066" cy="1186066"/>
            </a:xfrm>
            <a:custGeom>
              <a:avLst/>
              <a:gdLst/>
              <a:ahLst/>
              <a:cxnLst/>
              <a:rect l="l" t="t" r="r" b="b"/>
              <a:pathLst>
                <a:path w="1186066" h="1186066">
                  <a:moveTo>
                    <a:pt x="0" y="0"/>
                  </a:moveTo>
                  <a:lnTo>
                    <a:pt x="1186067" y="0"/>
                  </a:lnTo>
                  <a:lnTo>
                    <a:pt x="1186067" y="1186066"/>
                  </a:lnTo>
                  <a:lnTo>
                    <a:pt x="0" y="1186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3C2B6FD-4FCB-EADF-4F80-57C42002D63D}"/>
                </a:ext>
              </a:extLst>
            </p:cNvPr>
            <p:cNvSpPr/>
            <p:nvPr/>
          </p:nvSpPr>
          <p:spPr>
            <a:xfrm rot="2700000">
              <a:off x="6133284" y="1274342"/>
              <a:ext cx="1186066" cy="1186066"/>
            </a:xfrm>
            <a:custGeom>
              <a:avLst/>
              <a:gdLst/>
              <a:ahLst/>
              <a:cxnLst/>
              <a:rect l="l" t="t" r="r" b="b"/>
              <a:pathLst>
                <a:path w="1186066" h="1186066">
                  <a:moveTo>
                    <a:pt x="0" y="0"/>
                  </a:moveTo>
                  <a:lnTo>
                    <a:pt x="1186066" y="0"/>
                  </a:lnTo>
                  <a:lnTo>
                    <a:pt x="1186066" y="1186066"/>
                  </a:lnTo>
                  <a:lnTo>
                    <a:pt x="0" y="1186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042D364-1ABD-831D-89AF-2EBD68B2810D}"/>
                </a:ext>
              </a:extLst>
            </p:cNvPr>
            <p:cNvSpPr/>
            <p:nvPr/>
          </p:nvSpPr>
          <p:spPr>
            <a:xfrm rot="2700000">
              <a:off x="10130449" y="1274342"/>
              <a:ext cx="1186067" cy="1186066"/>
            </a:xfrm>
            <a:custGeom>
              <a:avLst/>
              <a:gdLst/>
              <a:ahLst/>
              <a:cxnLst/>
              <a:rect l="l" t="t" r="r" b="b"/>
              <a:pathLst>
                <a:path w="1581422" h="1581422">
                  <a:moveTo>
                    <a:pt x="0" y="0"/>
                  </a:moveTo>
                  <a:lnTo>
                    <a:pt x="1581422" y="0"/>
                  </a:lnTo>
                  <a:lnTo>
                    <a:pt x="1581422" y="1581422"/>
                  </a:lnTo>
                  <a:lnTo>
                    <a:pt x="0" y="1581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325B35B2-C18B-0C0D-2918-B867CC19930B}"/>
                </a:ext>
              </a:extLst>
            </p:cNvPr>
            <p:cNvSpPr/>
            <p:nvPr/>
          </p:nvSpPr>
          <p:spPr>
            <a:xfrm rot="2700000">
              <a:off x="14127615" y="1274342"/>
              <a:ext cx="1186066" cy="1186066"/>
            </a:xfrm>
            <a:custGeom>
              <a:avLst/>
              <a:gdLst/>
              <a:ahLst/>
              <a:cxnLst/>
              <a:rect l="l" t="t" r="r" b="b"/>
              <a:pathLst>
                <a:path w="1186066" h="1186066">
                  <a:moveTo>
                    <a:pt x="0" y="0"/>
                  </a:moveTo>
                  <a:lnTo>
                    <a:pt x="1186067" y="0"/>
                  </a:lnTo>
                  <a:lnTo>
                    <a:pt x="1186067" y="1186066"/>
                  </a:lnTo>
                  <a:lnTo>
                    <a:pt x="0" y="1186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875CE6DE-02A4-45D1-97A6-B6764EB85F59}"/>
                </a:ext>
              </a:extLst>
            </p:cNvPr>
            <p:cNvSpPr txBox="1"/>
            <p:nvPr/>
          </p:nvSpPr>
          <p:spPr>
            <a:xfrm>
              <a:off x="1235762" y="2998587"/>
              <a:ext cx="3200677" cy="4079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Скорая помощь;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Первичная медико-санитарная помощь;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Диагностика при подозрении</a:t>
              </a:r>
              <a:r>
                <a:rPr lang="ru-RU" sz="1400" b="1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 2 социально - значимых  заболеваний (ВИЧ, туберкулез);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КДУ, АЛО при </a:t>
              </a:r>
              <a:r>
                <a:rPr lang="ru-RU" sz="1400" b="1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13 социальных 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b="1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КДУ и АЛО при 22 хронических заболеваниях;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Стационар и стационарозамещающая помощь </a:t>
              </a:r>
              <a:r>
                <a:rPr lang="ru-RU" sz="1400" b="1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13 социальных и 22 хронических заболеваний;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Инфекция;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Экстренный стационар для незастрахованных;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Паллиативная помощь;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Обеспечение препаратами крови</a:t>
              </a: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1304CC79-FD43-7567-5A7A-A91B1B575577}"/>
                </a:ext>
              </a:extLst>
            </p:cNvPr>
            <p:cNvSpPr txBox="1"/>
            <p:nvPr/>
          </p:nvSpPr>
          <p:spPr>
            <a:xfrm>
              <a:off x="2281961" y="1486787"/>
              <a:ext cx="894380" cy="48949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ru-RU" sz="2000" b="1" dirty="0">
                  <a:solidFill>
                    <a:srgbClr val="123850"/>
                  </a:solidFill>
                  <a:latin typeface="Arial Narrow" panose="020B0606020202030204" pitchFamily="34" charset="0"/>
                  <a:ea typeface="Garet Bold"/>
                  <a:cs typeface="Garet Bold"/>
                  <a:sym typeface="Garet Bold"/>
                </a:rPr>
                <a:t>2024 г.</a:t>
              </a:r>
            </a:p>
          </p:txBody>
        </p: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id="{C4ADDFEE-A752-E7B4-53C2-F99365A5FC98}"/>
                </a:ext>
              </a:extLst>
            </p:cNvPr>
            <p:cNvSpPr txBox="1"/>
            <p:nvPr/>
          </p:nvSpPr>
          <p:spPr>
            <a:xfrm>
              <a:off x="6335378" y="1443803"/>
              <a:ext cx="781876" cy="48949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4480"/>
                </a:lnSpc>
                <a:defRPr sz="2000" b="1">
                  <a:solidFill>
                    <a:srgbClr val="123850"/>
                  </a:solidFill>
                  <a:latin typeface="Arial Narrow" panose="020B0606020202030204" pitchFamily="34" charset="0"/>
                  <a:ea typeface="Garet Bold"/>
                  <a:cs typeface="Garet Bold"/>
                </a:defRPr>
              </a:lvl1pPr>
            </a:lstStyle>
            <a:p>
              <a:r>
                <a:rPr lang="ru-RU" dirty="0">
                  <a:sym typeface="Garet Bold"/>
                </a:rPr>
                <a:t>2025 г.</a:t>
              </a:r>
              <a:endParaRPr lang="en-US" dirty="0">
                <a:sym typeface="Garet Bold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33EEC2-F9FC-4BBC-23A0-EB4F8853599B}"/>
                </a:ext>
              </a:extLst>
            </p:cNvPr>
            <p:cNvSpPr txBox="1"/>
            <p:nvPr/>
          </p:nvSpPr>
          <p:spPr>
            <a:xfrm>
              <a:off x="3853878" y="1544672"/>
              <a:ext cx="1989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Переходный период</a:t>
              </a:r>
              <a:endParaRPr lang="ru-KZ" i="1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9BA9949-6A6C-6CED-DAF9-C8332E860D24}"/>
                </a:ext>
              </a:extLst>
            </p:cNvPr>
            <p:cNvSpPr txBox="1"/>
            <p:nvPr/>
          </p:nvSpPr>
          <p:spPr>
            <a:xfrm>
              <a:off x="7805344" y="1569465"/>
              <a:ext cx="1989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Переходный период</a:t>
              </a:r>
              <a:endParaRPr lang="ru-KZ" i="1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6C5B32-BDB7-AF75-3BF2-8A2C9C5DB2E1}"/>
                </a:ext>
              </a:extLst>
            </p:cNvPr>
            <p:cNvSpPr txBox="1"/>
            <p:nvPr/>
          </p:nvSpPr>
          <p:spPr>
            <a:xfrm>
              <a:off x="11764453" y="1598359"/>
              <a:ext cx="1989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Переходный период</a:t>
              </a:r>
              <a:endParaRPr lang="ru-KZ" i="1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TextBox 21">
              <a:extLst>
                <a:ext uri="{FF2B5EF4-FFF2-40B4-BE49-F238E27FC236}">
                  <a16:creationId xmlns:a16="http://schemas.microsoft.com/office/drawing/2014/main" id="{6BA7EE88-8E2F-9F9A-6EEF-B2E8E6CDB11C}"/>
                </a:ext>
              </a:extLst>
            </p:cNvPr>
            <p:cNvSpPr txBox="1"/>
            <p:nvPr/>
          </p:nvSpPr>
          <p:spPr>
            <a:xfrm>
              <a:off x="10350572" y="1484593"/>
              <a:ext cx="781876" cy="48949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4480"/>
                </a:lnSpc>
                <a:defRPr sz="2000" b="1">
                  <a:solidFill>
                    <a:srgbClr val="123850"/>
                  </a:solidFill>
                  <a:latin typeface="Arial Narrow" panose="020B0606020202030204" pitchFamily="34" charset="0"/>
                  <a:ea typeface="Garet Bold"/>
                  <a:cs typeface="Garet Bold"/>
                </a:defRPr>
              </a:lvl1pPr>
            </a:lstStyle>
            <a:p>
              <a:r>
                <a:rPr lang="ru-RU" dirty="0">
                  <a:sym typeface="Garet Bold"/>
                </a:rPr>
                <a:t>2026 г.</a:t>
              </a:r>
              <a:endParaRPr lang="en-US" dirty="0">
                <a:sym typeface="Garet Bold"/>
              </a:endParaRPr>
            </a:p>
          </p:txBody>
        </p:sp>
        <p:sp>
          <p:nvSpPr>
            <p:cNvPr id="44" name="TextBox 21">
              <a:extLst>
                <a:ext uri="{FF2B5EF4-FFF2-40B4-BE49-F238E27FC236}">
                  <a16:creationId xmlns:a16="http://schemas.microsoft.com/office/drawing/2014/main" id="{E47E7221-BB1E-A7CD-ABCA-C41D59B1005D}"/>
                </a:ext>
              </a:extLst>
            </p:cNvPr>
            <p:cNvSpPr txBox="1"/>
            <p:nvPr/>
          </p:nvSpPr>
          <p:spPr>
            <a:xfrm>
              <a:off x="14385963" y="1496273"/>
              <a:ext cx="781876" cy="48949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4480"/>
                </a:lnSpc>
                <a:defRPr sz="2000" b="1">
                  <a:solidFill>
                    <a:srgbClr val="123850"/>
                  </a:solidFill>
                  <a:latin typeface="Arial Narrow" panose="020B0606020202030204" pitchFamily="34" charset="0"/>
                  <a:ea typeface="Garet Bold"/>
                  <a:cs typeface="Garet Bold"/>
                </a:defRPr>
              </a:lvl1pPr>
            </a:lstStyle>
            <a:p>
              <a:r>
                <a:rPr lang="ru-RU" dirty="0">
                  <a:sym typeface="Garet Bold"/>
                </a:rPr>
                <a:t>2027 г.</a:t>
              </a:r>
              <a:endParaRPr lang="en-US" dirty="0">
                <a:sym typeface="Garet Bold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9965E15-D7F9-0135-71DB-CBB563484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t="8455" b="53754"/>
            <a:stretch>
              <a:fillRect/>
            </a:stretch>
          </p:blipFill>
          <p:spPr>
            <a:xfrm>
              <a:off x="9144000" y="2309606"/>
              <a:ext cx="3023878" cy="678805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CCF95631-EFB1-109E-5EE8-7359760FE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8689" b="53520"/>
            <a:stretch>
              <a:fillRect/>
            </a:stretch>
          </p:blipFill>
          <p:spPr>
            <a:xfrm>
              <a:off x="1235762" y="2274358"/>
              <a:ext cx="3200677" cy="71474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299D3A4-6617-D885-8A6B-2AE5D48A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8455" b="53754"/>
            <a:stretch>
              <a:fillRect/>
            </a:stretch>
          </p:blipFill>
          <p:spPr>
            <a:xfrm>
              <a:off x="5214164" y="2309606"/>
              <a:ext cx="3023878" cy="67949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A7C8E1-0EF8-AE28-FDA3-82742A594BDD}"/>
                </a:ext>
              </a:extLst>
            </p:cNvPr>
            <p:cNvSpPr txBox="1"/>
            <p:nvPr/>
          </p:nvSpPr>
          <p:spPr>
            <a:xfrm>
              <a:off x="1114957" y="8024864"/>
              <a:ext cx="3307627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ru-RU" sz="1400" i="1" dirty="0">
                  <a:solidFill>
                    <a:schemeClr val="bg1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Диагностика и лекарства сверх ГОБМП;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ru-RU" sz="1400" i="1" dirty="0">
                  <a:solidFill>
                    <a:schemeClr val="bg1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Стационар и стационарозамещающая помощь сверх ГОБМП;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ru-RU" sz="1400" i="1" dirty="0">
                  <a:solidFill>
                    <a:schemeClr val="bg1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Высокотехнологичная медпомощь;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ru-RU" sz="1400" i="1" dirty="0">
                  <a:solidFill>
                    <a:schemeClr val="bg1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Медицинская реабилитация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CF9E18-9ECB-6FE9-B837-670689D0AC79}"/>
                </a:ext>
              </a:extLst>
            </p:cNvPr>
            <p:cNvSpPr txBox="1"/>
            <p:nvPr/>
          </p:nvSpPr>
          <p:spPr>
            <a:xfrm>
              <a:off x="5214164" y="2988411"/>
              <a:ext cx="3058514" cy="45925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  <a:defRPr sz="140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</a:defRPr>
              </a:lvl1pPr>
            </a:lstStyle>
            <a:p>
              <a:r>
                <a:rPr lang="ru-RU" dirty="0"/>
                <a:t>Скорая помощь;</a:t>
              </a:r>
            </a:p>
            <a:p>
              <a:r>
                <a:rPr lang="ru-RU" dirty="0"/>
                <a:t>Первичная медико-санитарная помощь;</a:t>
              </a:r>
            </a:p>
            <a:p>
              <a:r>
                <a:rPr lang="ru-RU" dirty="0"/>
                <a:t>Диагностика при подозрении 2 социально- значимых заболеваний (ВИЧ, туберкулез) </a:t>
              </a:r>
            </a:p>
            <a:p>
              <a:r>
                <a:rPr lang="ru-RU" dirty="0"/>
                <a:t>КДУ, АЛО при 13 социально-значимых заболеваниях </a:t>
              </a:r>
            </a:p>
            <a:p>
              <a:r>
                <a:rPr lang="ru-RU" dirty="0"/>
                <a:t>КДУ и АЛО при 10 хронических заболеваниях;</a:t>
              </a:r>
            </a:p>
            <a:p>
              <a:r>
                <a:rPr lang="ru-RU" dirty="0"/>
                <a:t>Стационар и стационарозамещающая помощь при 13 социальных и 10 хронических заболеваниях;</a:t>
              </a:r>
            </a:p>
            <a:p>
              <a:r>
                <a:rPr lang="ru-RU" dirty="0" err="1"/>
                <a:t>Онкоскринги</a:t>
              </a:r>
              <a:r>
                <a:rPr lang="ru-RU" dirty="0"/>
                <a:t> (все этапы) со 2 полугодия</a:t>
              </a:r>
            </a:p>
            <a:p>
              <a:r>
                <a:rPr lang="ru-RU" dirty="0"/>
                <a:t>Инфекция;</a:t>
              </a:r>
            </a:p>
            <a:p>
              <a:r>
                <a:rPr lang="ru-RU" dirty="0"/>
                <a:t>Экстренный стационар для незастрахованных;</a:t>
              </a:r>
            </a:p>
            <a:p>
              <a:r>
                <a:rPr lang="ru-RU" dirty="0"/>
                <a:t>Паллиативная помощь;</a:t>
              </a:r>
            </a:p>
            <a:p>
              <a:r>
                <a:rPr lang="ru-RU" dirty="0"/>
                <a:t>Обеспечение препаратами крови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EA94A6E-AFC8-4647-B3D3-8C2BCA54374A}"/>
                </a:ext>
              </a:extLst>
            </p:cNvPr>
            <p:cNvSpPr txBox="1"/>
            <p:nvPr/>
          </p:nvSpPr>
          <p:spPr>
            <a:xfrm>
              <a:off x="5182231" y="7719634"/>
              <a:ext cx="3087744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28588" indent="-128588">
                <a:buFont typeface="Arial" panose="020B0604020202020204" pitchFamily="34" charset="0"/>
                <a:buChar char="•"/>
                <a:defRPr sz="1400" i="1">
                  <a:solidFill>
                    <a:schemeClr val="bg1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rgbClr val="0070C0"/>
                  </a:solidFill>
                </a:rPr>
                <a:t>Диагностика сверх ГОБМП, в т.ч. при </a:t>
              </a:r>
              <a:r>
                <a:rPr lang="ru-RU" b="1" dirty="0">
                  <a:solidFill>
                    <a:srgbClr val="0070C0"/>
                  </a:solidFill>
                </a:rPr>
                <a:t>12 хронических заболеваниях</a:t>
              </a:r>
              <a:r>
                <a:rPr lang="ru-RU" dirty="0">
                  <a:solidFill>
                    <a:srgbClr val="0070C0"/>
                  </a:solidFill>
                </a:rPr>
                <a:t>;</a:t>
              </a:r>
            </a:p>
            <a:p>
              <a:r>
                <a:rPr lang="ru-RU" dirty="0">
                  <a:solidFill>
                    <a:srgbClr val="0070C0"/>
                  </a:solidFill>
                </a:rPr>
                <a:t>Лекарства сверх ГОБМП, в т.ч. </a:t>
              </a:r>
              <a:r>
                <a:rPr lang="ru-RU" b="1" dirty="0">
                  <a:solidFill>
                    <a:srgbClr val="0070C0"/>
                  </a:solidFill>
                </a:rPr>
                <a:t>при 12 хронических заболевания;</a:t>
              </a:r>
            </a:p>
            <a:p>
              <a:r>
                <a:rPr lang="ru-RU" dirty="0">
                  <a:solidFill>
                    <a:srgbClr val="0070C0"/>
                  </a:solidFill>
                </a:rPr>
                <a:t>Стационар и стационарозамещающая помощь сверх ГОБМП, в т.ч.  </a:t>
              </a:r>
              <a:r>
                <a:rPr lang="ru-RU" b="1" dirty="0">
                  <a:solidFill>
                    <a:srgbClr val="0070C0"/>
                  </a:solidFill>
                </a:rPr>
                <a:t>при 12 хронических заболеваниях;</a:t>
              </a:r>
            </a:p>
            <a:p>
              <a:r>
                <a:rPr lang="ru-RU" dirty="0">
                  <a:solidFill>
                    <a:srgbClr val="0070C0"/>
                  </a:solidFill>
                </a:rPr>
                <a:t>Высокотехнологичная медпомощь;</a:t>
              </a:r>
            </a:p>
            <a:p>
              <a:r>
                <a:rPr lang="ru-RU" dirty="0">
                  <a:solidFill>
                    <a:srgbClr val="0070C0"/>
                  </a:solidFill>
                </a:rPr>
                <a:t>Медицинская реабилитация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500D11C-B957-8CFD-EA1E-179AD3DE856C}"/>
                </a:ext>
              </a:extLst>
            </p:cNvPr>
            <p:cNvSpPr txBox="1"/>
            <p:nvPr/>
          </p:nvSpPr>
          <p:spPr>
            <a:xfrm>
              <a:off x="9309972" y="2940702"/>
              <a:ext cx="2857906" cy="4079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  <a:defRPr sz="140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</a:defRPr>
              </a:lvl1pPr>
            </a:lstStyle>
            <a:p>
              <a:r>
                <a:rPr lang="ru-RU" dirty="0"/>
                <a:t>Скорая помощь;</a:t>
              </a:r>
            </a:p>
            <a:p>
              <a:r>
                <a:rPr lang="ru-RU" dirty="0"/>
                <a:t>Первичная медико-санитарная помощь;</a:t>
              </a:r>
            </a:p>
            <a:p>
              <a:r>
                <a:rPr lang="ru-RU" dirty="0"/>
                <a:t>Диагностика, лекарства при </a:t>
              </a:r>
              <a:r>
                <a:rPr lang="ru-RU" b="1" dirty="0"/>
                <a:t>11 социально-значимых заболеваниях;</a:t>
              </a:r>
            </a:p>
            <a:p>
              <a:r>
                <a:rPr lang="ru-RU" dirty="0"/>
                <a:t>Стационар и стационарозамещающая помощь при </a:t>
              </a:r>
              <a:r>
                <a:rPr lang="ru-RU" b="1" dirty="0"/>
                <a:t>11 социально значимых  заболеваниях</a:t>
              </a:r>
              <a:r>
                <a:rPr lang="ru-RU" dirty="0"/>
                <a:t>;</a:t>
              </a:r>
            </a:p>
            <a:p>
              <a:r>
                <a:rPr lang="ru-RU" dirty="0"/>
                <a:t>Скрининг, в т.ч. онкоскрининг; </a:t>
              </a:r>
            </a:p>
            <a:p>
              <a:r>
                <a:rPr lang="ru-RU" dirty="0"/>
                <a:t>Инфекция;</a:t>
              </a:r>
            </a:p>
            <a:p>
              <a:r>
                <a:rPr lang="ru-RU" dirty="0"/>
                <a:t>Экстренный стационар для незастрахованных;</a:t>
              </a:r>
            </a:p>
            <a:p>
              <a:r>
                <a:rPr lang="ru-RU" dirty="0"/>
                <a:t>Паллиативная помощь;</a:t>
              </a:r>
            </a:p>
            <a:p>
              <a:r>
                <a:rPr lang="ru-RU" dirty="0"/>
                <a:t>Обеспечение препаратами крови</a:t>
              </a: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53CBCD-ACAA-7D24-E866-432F8081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t="8455" b="53754"/>
            <a:stretch>
              <a:fillRect/>
            </a:stretch>
          </p:blipFill>
          <p:spPr>
            <a:xfrm rot="10800000">
              <a:off x="9178636" y="7020276"/>
              <a:ext cx="3023878" cy="326672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AD3ECEA-66FF-BF9D-A8B1-E8726C4E1E15}"/>
                </a:ext>
              </a:extLst>
            </p:cNvPr>
            <p:cNvSpPr txBox="1"/>
            <p:nvPr/>
          </p:nvSpPr>
          <p:spPr>
            <a:xfrm>
              <a:off x="9309972" y="7784628"/>
              <a:ext cx="2871761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28588" indent="-128588">
                <a:buFont typeface="Arial" panose="020B0604020202020204" pitchFamily="34" charset="0"/>
                <a:buChar char="•"/>
                <a:defRPr sz="1400" i="1">
                  <a:solidFill>
                    <a:srgbClr val="0070C0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/>
                <a:t>Диагностика, лекарства </a:t>
              </a:r>
              <a:r>
                <a:rPr lang="ru-RU" b="1" dirty="0"/>
                <a:t>при 24 хронических заболеваниях;</a:t>
              </a:r>
            </a:p>
            <a:p>
              <a:r>
                <a:rPr lang="ru-RU" dirty="0"/>
                <a:t>Стационар и стационарозамещающая помощь </a:t>
              </a:r>
              <a:r>
                <a:rPr lang="ru-RU" b="1" dirty="0"/>
                <a:t>при 24 хронических заболеваниях;</a:t>
              </a:r>
            </a:p>
            <a:p>
              <a:r>
                <a:rPr lang="ru-RU" dirty="0"/>
                <a:t>Высокотехнологичная медпомощь;</a:t>
              </a:r>
            </a:p>
            <a:p>
              <a:r>
                <a:rPr lang="ru-RU" dirty="0"/>
                <a:t>Медицинская реабилитация</a:t>
              </a: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C492375B-9E2C-9700-16D9-17791140A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t="7739" b="50950"/>
            <a:stretch>
              <a:fillRect/>
            </a:stretch>
          </p:blipFill>
          <p:spPr>
            <a:xfrm>
              <a:off x="13264962" y="2320280"/>
              <a:ext cx="3023878" cy="661736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C4B0E2C-5338-6853-AEF9-263438657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t="7739" b="50950"/>
            <a:stretch>
              <a:fillRect/>
            </a:stretch>
          </p:blipFill>
          <p:spPr>
            <a:xfrm rot="10800000">
              <a:off x="13208709" y="6743700"/>
              <a:ext cx="3023878" cy="3404749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05112F9-FFE9-FF07-0313-62DF38771D2C}"/>
                </a:ext>
              </a:extLst>
            </p:cNvPr>
            <p:cNvSpPr txBox="1"/>
            <p:nvPr/>
          </p:nvSpPr>
          <p:spPr>
            <a:xfrm>
              <a:off x="13428046" y="2920602"/>
              <a:ext cx="2804542" cy="38230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  <a:defRPr sz="140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</a:defRPr>
              </a:lvl1pPr>
            </a:lstStyle>
            <a:p>
              <a:r>
                <a:rPr lang="ru-RU" dirty="0"/>
                <a:t>Скорая помощь;</a:t>
              </a:r>
            </a:p>
            <a:p>
              <a:r>
                <a:rPr lang="ru-RU" dirty="0"/>
                <a:t>Базовый пакет ПМСП для незастрахованных;</a:t>
              </a:r>
            </a:p>
            <a:p>
              <a:r>
                <a:rPr lang="ru-RU" dirty="0"/>
                <a:t>Диагностика, лекарства, стационарная и стационарозамещающая помощь  при 11 социально-значимых  заболеваниях;</a:t>
              </a:r>
            </a:p>
            <a:p>
              <a:r>
                <a:rPr lang="ru-RU" dirty="0"/>
                <a:t>Скрининг, в т.ч. </a:t>
              </a:r>
              <a:r>
                <a:rPr lang="ru-RU" dirty="0" err="1"/>
                <a:t>онкоскрининги</a:t>
              </a:r>
              <a:r>
                <a:rPr lang="ru-RU" dirty="0"/>
                <a:t>; </a:t>
              </a:r>
            </a:p>
            <a:p>
              <a:r>
                <a:rPr lang="ru-RU" dirty="0"/>
                <a:t>Инфекция;</a:t>
              </a:r>
            </a:p>
            <a:p>
              <a:r>
                <a:rPr lang="ru-RU" dirty="0"/>
                <a:t>Экстренный стационар для незастрахованных при угрожающих жизни состояниях;</a:t>
              </a:r>
            </a:p>
            <a:p>
              <a:r>
                <a:rPr lang="ru-RU" dirty="0"/>
                <a:t>Паллиативная помощь;</a:t>
              </a:r>
            </a:p>
            <a:p>
              <a:r>
                <a:rPr lang="ru-RU" dirty="0"/>
                <a:t>Обеспечение препаратами крови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BFC2A72-9DEF-CBCD-55B3-D7C33A5FFAC7}"/>
                </a:ext>
              </a:extLst>
            </p:cNvPr>
            <p:cNvSpPr txBox="1"/>
            <p:nvPr/>
          </p:nvSpPr>
          <p:spPr>
            <a:xfrm>
              <a:off x="13344085" y="7542533"/>
              <a:ext cx="3023878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28588" indent="-128588">
                <a:buFont typeface="Arial" panose="020B0604020202020204" pitchFamily="34" charset="0"/>
                <a:buChar char="•"/>
                <a:defRPr sz="1400" i="1">
                  <a:solidFill>
                    <a:srgbClr val="0070C0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</a:rPr>
                <a:t>Первичная медико-санитарная помощь;</a:t>
              </a:r>
            </a:p>
            <a:p>
              <a:r>
                <a:rPr lang="ru-RU" dirty="0">
                  <a:solidFill>
                    <a:schemeClr val="bg1"/>
                  </a:solidFill>
                </a:rPr>
                <a:t>Диагностика, лекарства при 24 хронических заболеваниях;</a:t>
              </a:r>
            </a:p>
            <a:p>
              <a:r>
                <a:rPr lang="ru-RU" dirty="0">
                  <a:solidFill>
                    <a:schemeClr val="bg1"/>
                  </a:solidFill>
                </a:rPr>
                <a:t>Стационарная и стационарозамещающая помощь, в т.ч. при 24 хронических заболеваниях;</a:t>
              </a:r>
            </a:p>
            <a:p>
              <a:r>
                <a:rPr lang="ru-RU" dirty="0">
                  <a:solidFill>
                    <a:schemeClr val="bg1"/>
                  </a:solidFill>
                </a:rPr>
                <a:t>Высокотехнологичная медпомощь;</a:t>
              </a:r>
            </a:p>
            <a:p>
              <a:r>
                <a:rPr lang="ru-RU" dirty="0">
                  <a:solidFill>
                    <a:schemeClr val="bg1"/>
                  </a:solidFill>
                </a:rPr>
                <a:t>Медицинская реабилитация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24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80FCA-438E-CE99-FDD7-AFCBA1E33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900C2-CC84-1507-58D4-2F30DA5E970A}"/>
              </a:ext>
            </a:extLst>
          </p:cNvPr>
          <p:cNvSpPr txBox="1"/>
          <p:nvPr/>
        </p:nvSpPr>
        <p:spPr>
          <a:xfrm>
            <a:off x="17793693" y="974325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2</a:t>
            </a:r>
            <a:endParaRPr lang="x-none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Google Shape;1416;p 2">
            <a:extLst>
              <a:ext uri="{FF2B5EF4-FFF2-40B4-BE49-F238E27FC236}">
                <a16:creationId xmlns:a16="http://schemas.microsoft.com/office/drawing/2014/main" id="{320EAF9D-6611-8E81-4CA2-E3AAAABDAAEA}"/>
              </a:ext>
            </a:extLst>
          </p:cNvPr>
          <p:cNvSpPr/>
          <p:nvPr/>
        </p:nvSpPr>
        <p:spPr bwMode="auto">
          <a:xfrm>
            <a:off x="304748" y="1337050"/>
            <a:ext cx="14173251" cy="6322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850" tIns="34200" rIns="68850" bIns="34200" anchor="ctr">
            <a:noAutofit/>
          </a:bodyPr>
          <a:lstStyle/>
          <a:p>
            <a:pPr>
              <a:buSzPts val="2400"/>
              <a:tabLst>
                <a:tab pos="0" algn="l"/>
              </a:tabLst>
            </a:pPr>
            <a:r>
              <a:rPr lang="ru-RU" sz="2800" b="1" spc="-2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УБЕДИТЬСЯ, ЧТО ВЫ ЗАСТРАХОВАНЫ И ИМЕЕТЕ ПРАВО НА МЕДИЦИНСКУЮ ПОМОЩЬ?</a:t>
            </a:r>
          </a:p>
        </p:txBody>
      </p: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32346EE8-860F-97BD-83E5-AA39906931A5}"/>
              </a:ext>
            </a:extLst>
          </p:cNvPr>
          <p:cNvGrpSpPr/>
          <p:nvPr/>
        </p:nvGrpSpPr>
        <p:grpSpPr>
          <a:xfrm>
            <a:off x="4535657" y="2725412"/>
            <a:ext cx="12413155" cy="4966377"/>
            <a:chOff x="4535657" y="2725412"/>
            <a:chExt cx="12413155" cy="496637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49D6F44-C91C-22C6-772B-25257B61551A}"/>
                </a:ext>
              </a:extLst>
            </p:cNvPr>
            <p:cNvSpPr/>
            <p:nvPr/>
          </p:nvSpPr>
          <p:spPr>
            <a:xfrm>
              <a:off x="8248639" y="3030245"/>
              <a:ext cx="1233585" cy="510375"/>
            </a:xfrm>
            <a:custGeom>
              <a:avLst/>
              <a:gdLst/>
              <a:ahLst/>
              <a:cxnLst/>
              <a:rect l="l" t="t" r="r" b="b"/>
              <a:pathLst>
                <a:path w="874184" h="285162">
                  <a:moveTo>
                    <a:pt x="0" y="0"/>
                  </a:moveTo>
                  <a:lnTo>
                    <a:pt x="874184" y="0"/>
                  </a:lnTo>
                  <a:lnTo>
                    <a:pt x="874184" y="285162"/>
                  </a:lnTo>
                  <a:lnTo>
                    <a:pt x="0" y="285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65A53B0-8E7D-7A87-1DDC-0062ADB0ADD0}"/>
                </a:ext>
              </a:extLst>
            </p:cNvPr>
            <p:cNvSpPr/>
            <p:nvPr/>
          </p:nvSpPr>
          <p:spPr>
            <a:xfrm>
              <a:off x="15435867" y="2872242"/>
              <a:ext cx="839818" cy="840684"/>
            </a:xfrm>
            <a:custGeom>
              <a:avLst/>
              <a:gdLst/>
              <a:ahLst/>
              <a:cxnLst/>
              <a:rect l="l" t="t" r="r" b="b"/>
              <a:pathLst>
                <a:path w="396791" h="396791">
                  <a:moveTo>
                    <a:pt x="0" y="0"/>
                  </a:moveTo>
                  <a:lnTo>
                    <a:pt x="396790" y="0"/>
                  </a:lnTo>
                  <a:lnTo>
                    <a:pt x="396790" y="396791"/>
                  </a:lnTo>
                  <a:lnTo>
                    <a:pt x="0" y="396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ru-KZ"/>
            </a:p>
          </p:txBody>
        </p:sp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81CA8A90-6BCC-4A4E-9BCE-62984B6E89DF}"/>
                </a:ext>
              </a:extLst>
            </p:cNvPr>
            <p:cNvSpPr/>
            <p:nvPr/>
          </p:nvSpPr>
          <p:spPr>
            <a:xfrm>
              <a:off x="11267574" y="3897951"/>
              <a:ext cx="218606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зайти на сайт ФСМС</a:t>
              </a:r>
            </a:p>
          </p:txBody>
        </p:sp>
        <p:sp>
          <p:nvSpPr>
            <p:cNvPr id="102" name="Прямоугольник: скругленные углы 101">
              <a:extLst>
                <a:ext uri="{FF2B5EF4-FFF2-40B4-BE49-F238E27FC236}">
                  <a16:creationId xmlns:a16="http://schemas.microsoft.com/office/drawing/2014/main" id="{F61DE5B8-AAA9-A24B-5675-7E525037BA74}"/>
                </a:ext>
              </a:extLst>
            </p:cNvPr>
            <p:cNvSpPr/>
            <p:nvPr/>
          </p:nvSpPr>
          <p:spPr>
            <a:xfrm>
              <a:off x="11267574" y="4955732"/>
              <a:ext cx="2186065" cy="71948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пройти в раздел</a:t>
              </a:r>
            </a:p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«Проверить статус»</a:t>
              </a:r>
            </a:p>
          </p:txBody>
        </p:sp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509DE786-0E07-9E97-4237-A2E14299AB93}"/>
                </a:ext>
              </a:extLst>
            </p:cNvPr>
            <p:cNvSpPr/>
            <p:nvPr/>
          </p:nvSpPr>
          <p:spPr>
            <a:xfrm>
              <a:off x="11267573" y="5938118"/>
              <a:ext cx="2186065" cy="71948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ввести Ваш ИИН</a:t>
              </a:r>
            </a:p>
          </p:txBody>
        </p:sp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8A119B88-3023-5A58-1D6B-4119B0781D51}"/>
                </a:ext>
              </a:extLst>
            </p:cNvPr>
            <p:cNvSpPr/>
            <p:nvPr/>
          </p:nvSpPr>
          <p:spPr>
            <a:xfrm>
              <a:off x="11267572" y="6972300"/>
              <a:ext cx="218606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посмотреть статус</a:t>
              </a:r>
              <a:endParaRPr lang="ru-RU" sz="1400" b="1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42DBB7CB-1E49-F19F-908C-694BF08B693C}"/>
                </a:ext>
              </a:extLst>
            </p:cNvPr>
            <p:cNvSpPr/>
            <p:nvPr/>
          </p:nvSpPr>
          <p:spPr>
            <a:xfrm>
              <a:off x="7772401" y="3897952"/>
              <a:ext cx="218606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Авторизоваться</a:t>
              </a:r>
            </a:p>
          </p:txBody>
        </p:sp>
        <p:sp>
          <p:nvSpPr>
            <p:cNvPr id="106" name="Прямоугольник: скругленные углы 105">
              <a:extLst>
                <a:ext uri="{FF2B5EF4-FFF2-40B4-BE49-F238E27FC236}">
                  <a16:creationId xmlns:a16="http://schemas.microsoft.com/office/drawing/2014/main" id="{4F085B49-11A6-93D5-DB4D-3F05BFC8DA42}"/>
                </a:ext>
              </a:extLst>
            </p:cNvPr>
            <p:cNvSpPr/>
            <p:nvPr/>
          </p:nvSpPr>
          <p:spPr>
            <a:xfrm>
              <a:off x="7772398" y="4974772"/>
              <a:ext cx="2186065" cy="70044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пройти в раздел </a:t>
              </a:r>
            </a:p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«Здравоохранение»</a:t>
              </a:r>
            </a:p>
          </p:txBody>
        </p: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9C62B9FB-45A8-81D9-C0AC-3E46B7E54B21}"/>
                </a:ext>
              </a:extLst>
            </p:cNvPr>
            <p:cNvSpPr/>
            <p:nvPr/>
          </p:nvSpPr>
          <p:spPr>
            <a:xfrm>
              <a:off x="7772400" y="5938118"/>
              <a:ext cx="2186065" cy="71948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Проверка статуса </a:t>
              </a:r>
            </a:p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застрахованности</a:t>
              </a:r>
              <a:endParaRPr lang="ru-RU" sz="1400" b="1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A173BF-00FB-87CF-14E2-C6DAC3216A43}"/>
                </a:ext>
              </a:extLst>
            </p:cNvPr>
            <p:cNvSpPr/>
            <p:nvPr/>
          </p:nvSpPr>
          <p:spPr>
            <a:xfrm>
              <a:off x="7772400" y="6972300"/>
              <a:ext cx="218606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посмотреть статус</a:t>
              </a:r>
            </a:p>
          </p:txBody>
        </p:sp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id="{BA78391A-AAEE-B3CF-7328-E3CAABAE3504}"/>
                </a:ext>
              </a:extLst>
            </p:cNvPr>
            <p:cNvSpPr/>
            <p:nvPr/>
          </p:nvSpPr>
          <p:spPr>
            <a:xfrm>
              <a:off x="14762747" y="3897950"/>
              <a:ext cx="2186065" cy="7194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Позвонить 1414</a:t>
              </a:r>
            </a:p>
          </p:txBody>
        </p:sp>
        <p:sp>
          <p:nvSpPr>
            <p:cNvPr id="133" name="Прямоугольник: скругленные углы 132">
              <a:extLst>
                <a:ext uri="{FF2B5EF4-FFF2-40B4-BE49-F238E27FC236}">
                  <a16:creationId xmlns:a16="http://schemas.microsoft.com/office/drawing/2014/main" id="{4618EAD0-CA65-56F5-737F-E11B0F24EE5F}"/>
                </a:ext>
              </a:extLst>
            </p:cNvPr>
            <p:cNvSpPr/>
            <p:nvPr/>
          </p:nvSpPr>
          <p:spPr>
            <a:xfrm>
              <a:off x="14762746" y="5069853"/>
              <a:ext cx="2186065" cy="6053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Продиктовать ИИН</a:t>
              </a:r>
            </a:p>
          </p:txBody>
        </p:sp>
        <p:sp>
          <p:nvSpPr>
            <p:cNvPr id="134" name="Прямоугольник: скругленные углы 133">
              <a:extLst>
                <a:ext uri="{FF2B5EF4-FFF2-40B4-BE49-F238E27FC236}">
                  <a16:creationId xmlns:a16="http://schemas.microsoft.com/office/drawing/2014/main" id="{4EE149D2-42CF-5F31-1A70-11A40A9693B0}"/>
                </a:ext>
              </a:extLst>
            </p:cNvPr>
            <p:cNvSpPr/>
            <p:nvPr/>
          </p:nvSpPr>
          <p:spPr>
            <a:xfrm>
              <a:off x="14762744" y="5938117"/>
              <a:ext cx="2186065" cy="71948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узнать статус</a:t>
              </a:r>
              <a:endParaRPr lang="ru-RU" sz="1400" b="1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23503AA-3133-4622-8A4A-44672D5F272A}"/>
                </a:ext>
              </a:extLst>
            </p:cNvPr>
            <p:cNvSpPr/>
            <p:nvPr/>
          </p:nvSpPr>
          <p:spPr>
            <a:xfrm>
              <a:off x="5176764" y="2725412"/>
              <a:ext cx="918493" cy="927956"/>
            </a:xfrm>
            <a:custGeom>
              <a:avLst/>
              <a:gdLst/>
              <a:ahLst/>
              <a:cxnLst/>
              <a:rect l="l" t="t" r="r" b="b"/>
              <a:pathLst>
                <a:path w="470001" h="470001">
                  <a:moveTo>
                    <a:pt x="0" y="0"/>
                  </a:moveTo>
                  <a:lnTo>
                    <a:pt x="470001" y="0"/>
                  </a:lnTo>
                  <a:lnTo>
                    <a:pt x="470001" y="470001"/>
                  </a:lnTo>
                  <a:lnTo>
                    <a:pt x="0" y="470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ru-KZ"/>
            </a:p>
          </p:txBody>
        </p:sp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FAED003-C64F-61C9-76CD-7EDA77E806C3}"/>
                </a:ext>
              </a:extLst>
            </p:cNvPr>
            <p:cNvSpPr/>
            <p:nvPr/>
          </p:nvSpPr>
          <p:spPr>
            <a:xfrm>
              <a:off x="4535657" y="3897951"/>
              <a:ext cx="2186065" cy="7194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35"/>
                </a:lnSpc>
                <a:spcBef>
                  <a:spcPct val="0"/>
                </a:spcBef>
              </a:pPr>
              <a:r>
                <a:rPr lang="en-US" sz="2000" b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@SaqtandyryBot </a:t>
              </a:r>
              <a:endPara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F06D7969-CC44-E59E-63F7-42384A528768}"/>
                </a:ext>
              </a:extLst>
            </p:cNvPr>
            <p:cNvSpPr/>
            <p:nvPr/>
          </p:nvSpPr>
          <p:spPr>
            <a:xfrm>
              <a:off x="4543375" y="4955733"/>
              <a:ext cx="218606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выбрать раздел </a:t>
              </a:r>
            </a:p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«определить </a:t>
              </a:r>
            </a:p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статус застрахованности»</a:t>
              </a:r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BC9E56F6-CA25-7017-04E8-587F907CD458}"/>
                </a:ext>
              </a:extLst>
            </p:cNvPr>
            <p:cNvSpPr/>
            <p:nvPr/>
          </p:nvSpPr>
          <p:spPr>
            <a:xfrm>
              <a:off x="4543374" y="5938119"/>
              <a:ext cx="218606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ввести Ваш ИИН</a:t>
              </a:r>
            </a:p>
          </p:txBody>
        </p:sp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21D5BA13-10F6-E864-9414-73E0DCA72F7D}"/>
                </a:ext>
              </a:extLst>
            </p:cNvPr>
            <p:cNvSpPr/>
            <p:nvPr/>
          </p:nvSpPr>
          <p:spPr>
            <a:xfrm>
              <a:off x="4542584" y="6972301"/>
              <a:ext cx="218685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посмотреть статус</a:t>
              </a:r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3BA09A38-FE1B-8AF2-E33C-1DB1D31200AA}"/>
                </a:ext>
              </a:extLst>
            </p:cNvPr>
            <p:cNvCxnSpPr>
              <a:cxnSpLocks/>
              <a:stCxn id="92" idx="2"/>
              <a:endCxn id="98" idx="0"/>
            </p:cNvCxnSpPr>
            <p:nvPr/>
          </p:nvCxnSpPr>
          <p:spPr>
            <a:xfrm>
              <a:off x="5628690" y="4617440"/>
              <a:ext cx="7718" cy="338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84C9CE41-8B5B-F9C8-C729-93595F59BDB2}"/>
                </a:ext>
              </a:extLst>
            </p:cNvPr>
            <p:cNvCxnSpPr>
              <a:cxnSpLocks/>
              <a:stCxn id="98" idx="2"/>
              <a:endCxn id="99" idx="0"/>
            </p:cNvCxnSpPr>
            <p:nvPr/>
          </p:nvCxnSpPr>
          <p:spPr>
            <a:xfrm flipH="1">
              <a:off x="5636407" y="5675221"/>
              <a:ext cx="1" cy="262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D0FAC50C-C49D-3A24-E17C-5B07F2143B9C}"/>
                </a:ext>
              </a:extLst>
            </p:cNvPr>
            <p:cNvCxnSpPr>
              <a:cxnSpLocks/>
              <a:stCxn id="99" idx="2"/>
              <a:endCxn id="100" idx="0"/>
            </p:cNvCxnSpPr>
            <p:nvPr/>
          </p:nvCxnSpPr>
          <p:spPr>
            <a:xfrm flipH="1">
              <a:off x="5636012" y="6657607"/>
              <a:ext cx="395" cy="3146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6F016562-5DEE-FF8E-FC4C-931763AAF59E}"/>
                </a:ext>
              </a:extLst>
            </p:cNvPr>
            <p:cNvCxnSpPr>
              <a:cxnSpLocks/>
              <a:stCxn id="105" idx="2"/>
              <a:endCxn id="106" idx="0"/>
            </p:cNvCxnSpPr>
            <p:nvPr/>
          </p:nvCxnSpPr>
          <p:spPr>
            <a:xfrm flipH="1">
              <a:off x="8865431" y="4617440"/>
              <a:ext cx="3" cy="357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11FF4A4F-D463-8383-FF76-4CBC56527BDF}"/>
                </a:ext>
              </a:extLst>
            </p:cNvPr>
            <p:cNvCxnSpPr>
              <a:cxnSpLocks/>
              <a:stCxn id="106" idx="2"/>
              <a:endCxn id="107" idx="0"/>
            </p:cNvCxnSpPr>
            <p:nvPr/>
          </p:nvCxnSpPr>
          <p:spPr>
            <a:xfrm>
              <a:off x="8865431" y="5675221"/>
              <a:ext cx="2" cy="2628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7AA785C5-2CEF-2A2E-1096-6CECC5798C18}"/>
                </a:ext>
              </a:extLst>
            </p:cNvPr>
            <p:cNvCxnSpPr>
              <a:cxnSpLocks/>
              <a:stCxn id="107" idx="2"/>
              <a:endCxn id="118" idx="0"/>
            </p:cNvCxnSpPr>
            <p:nvPr/>
          </p:nvCxnSpPr>
          <p:spPr>
            <a:xfrm>
              <a:off x="8865433" y="6657605"/>
              <a:ext cx="0" cy="3146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DAB96A6C-F8B1-2DF2-5AEF-F48848C337F7}"/>
                </a:ext>
              </a:extLst>
            </p:cNvPr>
            <p:cNvCxnSpPr>
              <a:cxnSpLocks/>
              <a:stCxn id="101" idx="2"/>
              <a:endCxn id="102" idx="0"/>
            </p:cNvCxnSpPr>
            <p:nvPr/>
          </p:nvCxnSpPr>
          <p:spPr>
            <a:xfrm>
              <a:off x="12360607" y="4617439"/>
              <a:ext cx="0" cy="338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CE972A93-BCA9-32EB-B08A-0B4F4DF58F79}"/>
                </a:ext>
              </a:extLst>
            </p:cNvPr>
            <p:cNvCxnSpPr>
              <a:cxnSpLocks/>
              <a:stCxn id="102" idx="2"/>
              <a:endCxn id="103" idx="0"/>
            </p:cNvCxnSpPr>
            <p:nvPr/>
          </p:nvCxnSpPr>
          <p:spPr>
            <a:xfrm flipH="1">
              <a:off x="12360606" y="5675219"/>
              <a:ext cx="1" cy="26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24B52FDC-8117-39FB-659E-79061103BA99}"/>
                </a:ext>
              </a:extLst>
            </p:cNvPr>
            <p:cNvCxnSpPr>
              <a:cxnSpLocks/>
              <a:stCxn id="103" idx="2"/>
              <a:endCxn id="104" idx="0"/>
            </p:cNvCxnSpPr>
            <p:nvPr/>
          </p:nvCxnSpPr>
          <p:spPr>
            <a:xfrm flipH="1">
              <a:off x="12360605" y="6657604"/>
              <a:ext cx="1" cy="3146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ГКП на ПХВ &quot;Станция скорой медицинской помощи&quot;">
              <a:extLst>
                <a:ext uri="{FF2B5EF4-FFF2-40B4-BE49-F238E27FC236}">
                  <a16:creationId xmlns:a16="http://schemas.microsoft.com/office/drawing/2014/main" id="{FC9906D3-A3EF-ED62-8B09-E508AF3270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7" t="25038" r="8793" b="23893"/>
            <a:stretch>
              <a:fillRect/>
            </a:stretch>
          </p:blipFill>
          <p:spPr bwMode="auto">
            <a:xfrm>
              <a:off x="11247951" y="2852207"/>
              <a:ext cx="2186065" cy="815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95895EFB-E396-CD11-3AEC-090B003D54F5}"/>
                </a:ext>
              </a:extLst>
            </p:cNvPr>
            <p:cNvCxnSpPr>
              <a:cxnSpLocks/>
              <a:stCxn id="120" idx="2"/>
              <a:endCxn id="133" idx="0"/>
            </p:cNvCxnSpPr>
            <p:nvPr/>
          </p:nvCxnSpPr>
          <p:spPr>
            <a:xfrm flipH="1">
              <a:off x="15855779" y="4617439"/>
              <a:ext cx="1" cy="4524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F0FDE44D-222D-9FB7-EAF8-1CF08458251E}"/>
                </a:ext>
              </a:extLst>
            </p:cNvPr>
            <p:cNvCxnSpPr>
              <a:cxnSpLocks/>
              <a:stCxn id="133" idx="2"/>
              <a:endCxn id="134" idx="0"/>
            </p:cNvCxnSpPr>
            <p:nvPr/>
          </p:nvCxnSpPr>
          <p:spPr>
            <a:xfrm flipH="1">
              <a:off x="15855777" y="5675219"/>
              <a:ext cx="2" cy="262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Freeform 5">
            <a:extLst>
              <a:ext uri="{FF2B5EF4-FFF2-40B4-BE49-F238E27FC236}">
                <a16:creationId xmlns:a16="http://schemas.microsoft.com/office/drawing/2014/main" id="{9D301B2D-0BC3-14F8-BFB1-A4BB23DDF08F}"/>
              </a:ext>
            </a:extLst>
          </p:cNvPr>
          <p:cNvSpPr/>
          <p:nvPr/>
        </p:nvSpPr>
        <p:spPr>
          <a:xfrm>
            <a:off x="729084" y="2888805"/>
            <a:ext cx="2834915" cy="5572828"/>
          </a:xfrm>
          <a:custGeom>
            <a:avLst/>
            <a:gdLst/>
            <a:ahLst/>
            <a:cxnLst/>
            <a:rect l="l" t="t" r="r" b="b"/>
            <a:pathLst>
              <a:path w="5000993" h="10163632">
                <a:moveTo>
                  <a:pt x="0" y="0"/>
                </a:moveTo>
                <a:lnTo>
                  <a:pt x="5000993" y="0"/>
                </a:lnTo>
                <a:lnTo>
                  <a:pt x="5000993" y="10163632"/>
                </a:lnTo>
                <a:lnTo>
                  <a:pt x="0" y="10163632"/>
                </a:lnTo>
                <a:close/>
              </a:path>
            </a:pathLst>
          </a:custGeom>
          <a:blipFill>
            <a:blip r:embed="rId8"/>
            <a:stretch>
              <a:fillRect l="-45" r="-45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45DAC7A-9B10-6378-5415-473386478D48}"/>
              </a:ext>
            </a:extLst>
          </p:cNvPr>
          <p:cNvSpPr txBox="1"/>
          <p:nvPr/>
        </p:nvSpPr>
        <p:spPr>
          <a:xfrm>
            <a:off x="1079993" y="4489703"/>
            <a:ext cx="2186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Статус застрахованности</a:t>
            </a:r>
            <a:endParaRPr lang="ru-KZ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66B51448-1464-9377-598F-383DEBC65A48}"/>
              </a:ext>
            </a:extLst>
          </p:cNvPr>
          <p:cNvGrpSpPr/>
          <p:nvPr/>
        </p:nvGrpSpPr>
        <p:grpSpPr>
          <a:xfrm>
            <a:off x="0" y="184806"/>
            <a:ext cx="18269941" cy="927956"/>
            <a:chOff x="2" y="338138"/>
            <a:chExt cx="18269941" cy="927956"/>
          </a:xfrm>
        </p:grpSpPr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C4ED9BD1-D2B7-B849-0A3C-489E2E4B5861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/>
            </a:p>
          </p:txBody>
        </p:sp>
        <p:sp>
          <p:nvSpPr>
            <p:cNvPr id="126" name="Google Shape;1416;p 2">
              <a:extLst>
                <a:ext uri="{FF2B5EF4-FFF2-40B4-BE49-F238E27FC236}">
                  <a16:creationId xmlns:a16="http://schemas.microsoft.com/office/drawing/2014/main" id="{61D1E27B-7B35-C19A-EDD8-D9630499302F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>
                <a:buSzPts val="2400"/>
                <a:tabLst>
                  <a:tab pos="0" algn="l"/>
                </a:tabLst>
              </a:pPr>
              <a:r>
                <a:rPr lang="ru-RU" sz="32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КАК УБЕДИТЬСЯ, ЧТО ВЫ ЗАСТРАХОВАНЫ И ИМЕЕТЕ ПРАВО НА МЕДИЦИНСКУЮ ПОМОЩЬ?</a:t>
              </a:r>
            </a:p>
          </p:txBody>
        </p:sp>
        <p:grpSp>
          <p:nvGrpSpPr>
            <p:cNvPr id="127" name="Группа 126">
              <a:extLst>
                <a:ext uri="{FF2B5EF4-FFF2-40B4-BE49-F238E27FC236}">
                  <a16:creationId xmlns:a16="http://schemas.microsoft.com/office/drawing/2014/main" id="{79354D4A-C030-BF1B-D57C-91623B5D2A15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128" name="Прямоугольник 127">
                <a:extLst>
                  <a:ext uri="{FF2B5EF4-FFF2-40B4-BE49-F238E27FC236}">
                    <a16:creationId xmlns:a16="http://schemas.microsoft.com/office/drawing/2014/main" id="{9AA81AC1-1692-C5F1-CF85-074B083B77B1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/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DBB407F-258C-BBFE-DED3-C7ADE6EB02E5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0" name="Рисунок 129">
                <a:extLst>
                  <a:ext uri="{FF2B5EF4-FFF2-40B4-BE49-F238E27FC236}">
                    <a16:creationId xmlns:a16="http://schemas.microsoft.com/office/drawing/2014/main" id="{C1CFC68D-BC41-B9A4-1FDD-AEDACA07B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31" name="Рисунок 130">
                <a:extLst>
                  <a:ext uri="{FF2B5EF4-FFF2-40B4-BE49-F238E27FC236}">
                    <a16:creationId xmlns:a16="http://schemas.microsoft.com/office/drawing/2014/main" id="{7F884B36-A69D-36AE-D8BC-806983BAE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pic>
        <p:nvPicPr>
          <p:cNvPr id="1030" name="Picture 6" descr="Ringa röstbrevlådan – Apple iPhone 5 - iOS 8 Guide">
            <a:extLst>
              <a:ext uri="{FF2B5EF4-FFF2-40B4-BE49-F238E27FC236}">
                <a16:creationId xmlns:a16="http://schemas.microsoft.com/office/drawing/2014/main" id="{B9D5840A-758C-7146-E260-4ED51ADCC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6" y="3352835"/>
            <a:ext cx="2619230" cy="4644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294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44E7E-5295-2928-F546-0BB143EBF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D0E9CB8-92F2-6A7E-2059-89F2F8AD39E0}"/>
              </a:ext>
            </a:extLst>
          </p:cNvPr>
          <p:cNvSpPr/>
          <p:nvPr/>
        </p:nvSpPr>
        <p:spPr>
          <a:xfrm>
            <a:off x="63150" y="7900798"/>
            <a:ext cx="18024491" cy="2034168"/>
          </a:xfrm>
          <a:prstGeom prst="roundRect">
            <a:avLst/>
          </a:prstGeom>
          <a:solidFill>
            <a:srgbClr val="EEF5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94FE86A0-02C7-40FC-764A-14045B22AAA3}"/>
              </a:ext>
            </a:extLst>
          </p:cNvPr>
          <p:cNvSpPr/>
          <p:nvPr/>
        </p:nvSpPr>
        <p:spPr>
          <a:xfrm>
            <a:off x="0" y="3297521"/>
            <a:ext cx="18150793" cy="1714966"/>
          </a:xfrm>
          <a:prstGeom prst="roundRect">
            <a:avLst/>
          </a:prstGeom>
          <a:solidFill>
            <a:srgbClr val="EEF5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29EAFE0B-AD35-0011-6AC1-010EA39078CC}"/>
              </a:ext>
            </a:extLst>
          </p:cNvPr>
          <p:cNvSpPr/>
          <p:nvPr/>
        </p:nvSpPr>
        <p:spPr>
          <a:xfrm>
            <a:off x="24265" y="5307846"/>
            <a:ext cx="18150793" cy="2034168"/>
          </a:xfrm>
          <a:prstGeom prst="roundRect">
            <a:avLst/>
          </a:prstGeom>
          <a:solidFill>
            <a:srgbClr val="EEF5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78A46CDB-62FF-9196-68BA-658BA3356DE8}"/>
              </a:ext>
            </a:extLst>
          </p:cNvPr>
          <p:cNvSpPr/>
          <p:nvPr/>
        </p:nvSpPr>
        <p:spPr>
          <a:xfrm>
            <a:off x="0" y="1405770"/>
            <a:ext cx="18150793" cy="1720372"/>
          </a:xfrm>
          <a:prstGeom prst="roundRect">
            <a:avLst/>
          </a:prstGeom>
          <a:solidFill>
            <a:srgbClr val="EEF5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2" name="Freeform 55">
            <a:extLst>
              <a:ext uri="{FF2B5EF4-FFF2-40B4-BE49-F238E27FC236}">
                <a16:creationId xmlns:a16="http://schemas.microsoft.com/office/drawing/2014/main" id="{B774CF31-6E0E-C729-50FD-4A283CCC730D}"/>
              </a:ext>
            </a:extLst>
          </p:cNvPr>
          <p:cNvSpPr/>
          <p:nvPr/>
        </p:nvSpPr>
        <p:spPr>
          <a:xfrm>
            <a:off x="962043" y="8093833"/>
            <a:ext cx="1021062" cy="1006696"/>
          </a:xfrm>
          <a:custGeom>
            <a:avLst/>
            <a:gdLst/>
            <a:ahLst/>
            <a:cxnLst/>
            <a:rect l="l" t="t" r="r" b="b"/>
            <a:pathLst>
              <a:path w="844156" h="844156">
                <a:moveTo>
                  <a:pt x="0" y="0"/>
                </a:moveTo>
                <a:lnTo>
                  <a:pt x="844156" y="0"/>
                </a:lnTo>
                <a:lnTo>
                  <a:pt x="844156" y="844156"/>
                </a:lnTo>
                <a:lnTo>
                  <a:pt x="0" y="844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86" name="TextBox 59">
            <a:extLst>
              <a:ext uri="{FF2B5EF4-FFF2-40B4-BE49-F238E27FC236}">
                <a16:creationId xmlns:a16="http://schemas.microsoft.com/office/drawing/2014/main" id="{40FDDC93-BF84-1099-42A7-F2545B8F00FC}"/>
              </a:ext>
            </a:extLst>
          </p:cNvPr>
          <p:cNvSpPr txBox="1"/>
          <p:nvPr/>
        </p:nvSpPr>
        <p:spPr>
          <a:xfrm>
            <a:off x="4025433" y="5744265"/>
            <a:ext cx="306123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7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✔ </a:t>
            </a: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Оформить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статус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безработного</a:t>
            </a:r>
            <a:endParaRPr lang="en-US"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7" name="TextBox 60">
            <a:extLst>
              <a:ext uri="{FF2B5EF4-FFF2-40B4-BE49-F238E27FC236}">
                <a16:creationId xmlns:a16="http://schemas.microsoft.com/office/drawing/2014/main" id="{7CCB32BE-9189-BC21-0B49-54F11F1A6F5C}"/>
              </a:ext>
            </a:extLst>
          </p:cNvPr>
          <p:cNvSpPr txBox="1"/>
          <p:nvPr/>
        </p:nvSpPr>
        <p:spPr>
          <a:xfrm>
            <a:off x="4032361" y="8497382"/>
            <a:ext cx="267672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7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✔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Узнать относитесь ли Вы к </a:t>
            </a:r>
            <a:r>
              <a:rPr lang="ru-RU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атегори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и,</a:t>
            </a:r>
          </a:p>
          <a:p>
            <a:pPr>
              <a:lnSpc>
                <a:spcPts val="1767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(кризисный уровень)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и</a:t>
            </a:r>
            <a:endParaRPr lang="ru-RU"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767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Е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(экстренный уровень)</a:t>
            </a:r>
            <a:endParaRPr lang="en-US"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8" name="TextBox 61">
            <a:extLst>
              <a:ext uri="{FF2B5EF4-FFF2-40B4-BE49-F238E27FC236}">
                <a16:creationId xmlns:a16="http://schemas.microsoft.com/office/drawing/2014/main" id="{E2F3BE1D-2B25-E4C4-0BC8-2CFEC3C8BB46}"/>
              </a:ext>
            </a:extLst>
          </p:cNvPr>
          <p:cNvSpPr txBox="1"/>
          <p:nvPr/>
        </p:nvSpPr>
        <p:spPr>
          <a:xfrm>
            <a:off x="12035932" y="5309595"/>
            <a:ext cx="5985533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если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вы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потеряли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работу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ваше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право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на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бесплатную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медицинскую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помощь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сохраняется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ещё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течение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трёх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месяцев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это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право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не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освобождает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Вас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от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обязанности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уплаты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взносов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фонд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неуплаченный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период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/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  <a:p>
            <a:pPr algn="just"/>
            <a:r>
              <a:rPr lang="ru-RU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редусмотрено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Законом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об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ОСМС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пункта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2, </a:t>
            </a:r>
            <a:r>
              <a:rPr lang="ru-RU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татьи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5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Право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на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медицинскую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помощь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системе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обязательного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социального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медицинского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страхования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от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16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ноября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2015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года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№ 405-V ЗРК.</a:t>
            </a:r>
          </a:p>
        </p:txBody>
      </p:sp>
      <p:sp>
        <p:nvSpPr>
          <p:cNvPr id="89" name="TextBox 62">
            <a:extLst>
              <a:ext uri="{FF2B5EF4-FFF2-40B4-BE49-F238E27FC236}">
                <a16:creationId xmlns:a16="http://schemas.microsoft.com/office/drawing/2014/main" id="{83D51FD3-7E84-275F-45D7-52B04C38B60A}"/>
              </a:ext>
            </a:extLst>
          </p:cNvPr>
          <p:cNvSpPr txBox="1"/>
          <p:nvPr/>
        </p:nvSpPr>
        <p:spPr>
          <a:xfrm>
            <a:off x="7093594" y="8194426"/>
            <a:ext cx="482757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i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</a:defRPr>
            </a:lvl1pPr>
          </a:lstStyle>
          <a:p>
            <a:r>
              <a:rPr lang="en-US" dirty="0" err="1">
                <a:sym typeface="Open Sans Bold"/>
              </a:rPr>
              <a:t>обратитесь</a:t>
            </a:r>
            <a:r>
              <a:rPr lang="en-US" dirty="0">
                <a:sym typeface="Open Sans Bold"/>
              </a:rPr>
              <a:t> в </a:t>
            </a:r>
            <a:r>
              <a:rPr lang="en-US" dirty="0" err="1">
                <a:sym typeface="Open Sans Bold"/>
              </a:rPr>
              <a:t>управление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занятости</a:t>
            </a:r>
            <a:r>
              <a:rPr lang="en-US" dirty="0">
                <a:sym typeface="Open Sans Bold"/>
              </a:rPr>
              <a:t> и </a:t>
            </a:r>
            <a:r>
              <a:rPr lang="en-US" dirty="0" err="1">
                <a:sym typeface="Open Sans Bold"/>
              </a:rPr>
              <a:t>социальной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защиты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вашего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региона</a:t>
            </a:r>
            <a:r>
              <a:rPr lang="en-US" dirty="0">
                <a:sym typeface="Open Sans Bold"/>
              </a:rPr>
              <a:t>, </a:t>
            </a:r>
            <a:r>
              <a:rPr lang="ru-RU" dirty="0">
                <a:sym typeface="Open Sans Bold"/>
              </a:rPr>
              <a:t>и </a:t>
            </a:r>
            <a:r>
              <a:rPr lang="en-US" dirty="0" err="1">
                <a:sym typeface="Open Sans Bold"/>
              </a:rPr>
              <a:t>официально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подтвердить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свой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статус</a:t>
            </a:r>
            <a:r>
              <a:rPr lang="en-US" dirty="0">
                <a:sym typeface="Open Sans Bold"/>
              </a:rPr>
              <a:t>.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6DA42F0-15CE-1E10-E1F3-324B85F6AEE5}"/>
              </a:ext>
            </a:extLst>
          </p:cNvPr>
          <p:cNvGrpSpPr/>
          <p:nvPr/>
        </p:nvGrpSpPr>
        <p:grpSpPr>
          <a:xfrm>
            <a:off x="0" y="184806"/>
            <a:ext cx="18269941" cy="927956"/>
            <a:chOff x="2" y="338138"/>
            <a:chExt cx="18269941" cy="92795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18FBCAD-9000-62E5-D347-87AFAF71A917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/>
            </a:p>
          </p:txBody>
        </p:sp>
        <p:sp>
          <p:nvSpPr>
            <p:cNvPr id="9" name="Google Shape;1416;p 2">
              <a:extLst>
                <a:ext uri="{FF2B5EF4-FFF2-40B4-BE49-F238E27FC236}">
                  <a16:creationId xmlns:a16="http://schemas.microsoft.com/office/drawing/2014/main" id="{7AECCFDE-E0A8-F0BD-0273-8C14C94012C9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>
                <a:buSzPts val="2400"/>
                <a:tabLst>
                  <a:tab pos="0" algn="l"/>
                </a:tabLst>
              </a:pPr>
              <a:r>
                <a:rPr lang="ru-RU" sz="28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ЕСЛИ У ВАС ВЫХОДИТ СТАТУС </a:t>
              </a:r>
              <a:r>
                <a:rPr lang="ru-RU" sz="2800" b="1" u="sng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«НЕ ЗАСТРАХОВАН» </a:t>
              </a:r>
              <a:r>
                <a:rPr lang="ru-RU" sz="28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— ЧТО ВАМ НУЖНО СДЕЛАТЬ, ЧТОБЫ ПОЛУЧИТЬ ДОСТУП К УСЛУГАМ?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0177443F-95D2-D5F8-12C4-2BA702FF5969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F23E1AB-9297-4E08-C87E-823A6C71F23F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44B907-9120-CE55-B346-2AA25F166181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89AEA10C-C00D-9F6B-4A0D-545DAB318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341670AD-2811-1AAF-487C-9A29E1512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CA74F73-079B-D0DA-B2A4-1597040AC2B3}"/>
              </a:ext>
            </a:extLst>
          </p:cNvPr>
          <p:cNvGrpSpPr/>
          <p:nvPr/>
        </p:nvGrpSpPr>
        <p:grpSpPr>
          <a:xfrm>
            <a:off x="433667" y="1521344"/>
            <a:ext cx="16756864" cy="1539052"/>
            <a:chOff x="609600" y="2297380"/>
            <a:chExt cx="16756864" cy="1539052"/>
          </a:xfrm>
        </p:grpSpPr>
        <p:sp>
          <p:nvSpPr>
            <p:cNvPr id="77" name="Freeform 50">
              <a:extLst>
                <a:ext uri="{FF2B5EF4-FFF2-40B4-BE49-F238E27FC236}">
                  <a16:creationId xmlns:a16="http://schemas.microsoft.com/office/drawing/2014/main" id="{C032F71E-F4E7-30B3-44B7-46BCB45FCDE0}"/>
                </a:ext>
              </a:extLst>
            </p:cNvPr>
            <p:cNvSpPr/>
            <p:nvPr/>
          </p:nvSpPr>
          <p:spPr>
            <a:xfrm>
              <a:off x="15286928" y="2794316"/>
              <a:ext cx="1223750" cy="364687"/>
            </a:xfrm>
            <a:custGeom>
              <a:avLst/>
              <a:gdLst/>
              <a:ahLst/>
              <a:cxnLst/>
              <a:rect l="l" t="t" r="r" b="b"/>
              <a:pathLst>
                <a:path w="997841" h="233537">
                  <a:moveTo>
                    <a:pt x="0" y="0"/>
                  </a:moveTo>
                  <a:lnTo>
                    <a:pt x="997841" y="0"/>
                  </a:lnTo>
                  <a:lnTo>
                    <a:pt x="997841" y="233537"/>
                  </a:lnTo>
                  <a:lnTo>
                    <a:pt x="0" y="23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CDA069EA-2141-4D2A-0F4C-0C5640CFC74A}"/>
                </a:ext>
              </a:extLst>
            </p:cNvPr>
            <p:cNvSpPr/>
            <p:nvPr/>
          </p:nvSpPr>
          <p:spPr>
            <a:xfrm>
              <a:off x="16696418" y="2876541"/>
              <a:ext cx="670046" cy="278308"/>
            </a:xfrm>
            <a:custGeom>
              <a:avLst/>
              <a:gdLst/>
              <a:ahLst/>
              <a:cxnLst/>
              <a:rect l="l" t="t" r="r" b="b"/>
              <a:pathLst>
                <a:path w="546353" h="178222">
                  <a:moveTo>
                    <a:pt x="0" y="0"/>
                  </a:moveTo>
                  <a:lnTo>
                    <a:pt x="546353" y="0"/>
                  </a:lnTo>
                  <a:lnTo>
                    <a:pt x="546353" y="178222"/>
                  </a:lnTo>
                  <a:lnTo>
                    <a:pt x="0" y="17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18DDC918-ACB2-EC24-493D-2205DDB344A5}"/>
                </a:ext>
              </a:extLst>
            </p:cNvPr>
            <p:cNvSpPr/>
            <p:nvPr/>
          </p:nvSpPr>
          <p:spPr>
            <a:xfrm>
              <a:off x="1143000" y="2297380"/>
              <a:ext cx="762000" cy="1101494"/>
            </a:xfrm>
            <a:custGeom>
              <a:avLst/>
              <a:gdLst/>
              <a:ahLst/>
              <a:cxnLst/>
              <a:rect l="l" t="t" r="r" b="b"/>
              <a:pathLst>
                <a:path w="809638" h="1084176">
                  <a:moveTo>
                    <a:pt x="0" y="0"/>
                  </a:moveTo>
                  <a:lnTo>
                    <a:pt x="809637" y="0"/>
                  </a:lnTo>
                  <a:lnTo>
                    <a:pt x="809637" y="1084176"/>
                  </a:lnTo>
                  <a:lnTo>
                    <a:pt x="0" y="1084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ru-KZ"/>
            </a:p>
          </p:txBody>
        </p:sp>
        <p:sp>
          <p:nvSpPr>
            <p:cNvPr id="84" name="TextBox 57">
              <a:extLst>
                <a:ext uri="{FF2B5EF4-FFF2-40B4-BE49-F238E27FC236}">
                  <a16:creationId xmlns:a16="http://schemas.microsoft.com/office/drawing/2014/main" id="{7340ABAB-AD8A-A962-84E3-09D6174E06C3}"/>
                </a:ext>
              </a:extLst>
            </p:cNvPr>
            <p:cNvSpPr txBox="1"/>
            <p:nvPr/>
          </p:nvSpPr>
          <p:spPr>
            <a:xfrm>
              <a:off x="13121607" y="2776910"/>
              <a:ext cx="2194594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✔ Оплатить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через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3027D6-1D53-03C5-A346-8351EB4278F8}"/>
                </a:ext>
              </a:extLst>
            </p:cNvPr>
            <p:cNvSpPr txBox="1"/>
            <p:nvPr/>
          </p:nvSpPr>
          <p:spPr>
            <a:xfrm>
              <a:off x="609600" y="3467100"/>
              <a:ext cx="1828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САМОЗАНЯТЫЙ</a:t>
              </a:r>
              <a:endParaRPr lang="ru-KZ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44D8859-D2E8-B4DB-26ED-2169DBC06451}"/>
                </a:ext>
              </a:extLst>
            </p:cNvPr>
            <p:cNvSpPr/>
            <p:nvPr/>
          </p:nvSpPr>
          <p:spPr>
            <a:xfrm>
              <a:off x="3276600" y="2660073"/>
              <a:ext cx="533400" cy="542088"/>
            </a:xfrm>
            <a:prstGeom prst="ellipse">
              <a:avLst/>
            </a:prstGeom>
            <a:solidFill>
              <a:srgbClr val="EEF5FB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1</a:t>
              </a:r>
              <a:endParaRPr lang="ru-KZ" sz="24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TextBox 57">
              <a:extLst>
                <a:ext uri="{FF2B5EF4-FFF2-40B4-BE49-F238E27FC236}">
                  <a16:creationId xmlns:a16="http://schemas.microsoft.com/office/drawing/2014/main" id="{5AA52CF7-3313-A5DE-CDDA-5D30F3D636D3}"/>
                </a:ext>
              </a:extLst>
            </p:cNvPr>
            <p:cNvSpPr txBox="1"/>
            <p:nvPr/>
          </p:nvSpPr>
          <p:spPr>
            <a:xfrm>
              <a:off x="3962400" y="2628900"/>
              <a:ext cx="307508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✔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погасить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задолженность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по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взносам</a:t>
              </a:r>
              <a:endPara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21" name="TextBox 57">
              <a:extLst>
                <a:ext uri="{FF2B5EF4-FFF2-40B4-BE49-F238E27FC236}">
                  <a16:creationId xmlns:a16="http://schemas.microsoft.com/office/drawing/2014/main" id="{E7576C24-3219-1F75-D9DB-9BE96B5F55FD}"/>
                </a:ext>
              </a:extLst>
            </p:cNvPr>
            <p:cNvSpPr txBox="1"/>
            <p:nvPr/>
          </p:nvSpPr>
          <p:spPr>
            <a:xfrm>
              <a:off x="7786809" y="2586608"/>
              <a:ext cx="385757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Проверить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задолженность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можно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там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же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,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где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проверяется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статус</a:t>
              </a:r>
              <a:endParaRPr lang="en-US" sz="2000" i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F202CB3-E5E1-E506-599A-11C3D211DE56}"/>
                </a:ext>
              </a:extLst>
            </p:cNvPr>
            <p:cNvSpPr/>
            <p:nvPr/>
          </p:nvSpPr>
          <p:spPr>
            <a:xfrm>
              <a:off x="12173118" y="2660073"/>
              <a:ext cx="533400" cy="542088"/>
            </a:xfrm>
            <a:prstGeom prst="ellipse">
              <a:avLst/>
            </a:prstGeom>
            <a:solidFill>
              <a:srgbClr val="EEF5FB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2</a:t>
              </a:r>
              <a:endParaRPr lang="ru-KZ" sz="24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5CA0A82-6149-B713-DA8E-1AF054E39793}"/>
              </a:ext>
            </a:extLst>
          </p:cNvPr>
          <p:cNvGrpSpPr/>
          <p:nvPr/>
        </p:nvGrpSpPr>
        <p:grpSpPr>
          <a:xfrm>
            <a:off x="343559" y="3336803"/>
            <a:ext cx="10923364" cy="1717655"/>
            <a:chOff x="609600" y="4681776"/>
            <a:chExt cx="10923364" cy="1717655"/>
          </a:xfrm>
        </p:grpSpPr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25199A6B-6666-6F56-DDBA-85C23BB275CD}"/>
                </a:ext>
              </a:extLst>
            </p:cNvPr>
            <p:cNvSpPr/>
            <p:nvPr/>
          </p:nvSpPr>
          <p:spPr>
            <a:xfrm>
              <a:off x="737041" y="4681776"/>
              <a:ext cx="1573917" cy="1084176"/>
            </a:xfrm>
            <a:custGeom>
              <a:avLst/>
              <a:gdLst/>
              <a:ahLst/>
              <a:cxnLst/>
              <a:rect l="l" t="t" r="r" b="b"/>
              <a:pathLst>
                <a:path w="1573917" h="885328">
                  <a:moveTo>
                    <a:pt x="0" y="0"/>
                  </a:moveTo>
                  <a:lnTo>
                    <a:pt x="1573917" y="0"/>
                  </a:lnTo>
                  <a:lnTo>
                    <a:pt x="1573917" y="885329"/>
                  </a:lnTo>
                  <a:lnTo>
                    <a:pt x="0" y="885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effectLst/>
          </p:spPr>
          <p:txBody>
            <a:bodyPr/>
            <a:lstStyle/>
            <a:p>
              <a:endParaRPr lang="ru-KZ"/>
            </a:p>
          </p:txBody>
        </p:sp>
        <p:sp>
          <p:nvSpPr>
            <p:cNvPr id="85" name="TextBox 58">
              <a:extLst>
                <a:ext uri="{FF2B5EF4-FFF2-40B4-BE49-F238E27FC236}">
                  <a16:creationId xmlns:a16="http://schemas.microsoft.com/office/drawing/2014/main" id="{E489A3DC-F472-151F-7726-5E0025DA565F}"/>
                </a:ext>
              </a:extLst>
            </p:cNvPr>
            <p:cNvSpPr txBox="1"/>
            <p:nvPr/>
          </p:nvSpPr>
          <p:spPr>
            <a:xfrm>
              <a:off x="3983182" y="5076164"/>
              <a:ext cx="3120783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67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✔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Войти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в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одну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из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льготных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категорий</a:t>
              </a:r>
              <a:endPara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064456-5D2F-311E-E1B0-684839C20EA5}"/>
                </a:ext>
              </a:extLst>
            </p:cNvPr>
            <p:cNvSpPr txBox="1"/>
            <p:nvPr/>
          </p:nvSpPr>
          <p:spPr>
            <a:xfrm>
              <a:off x="609600" y="5753100"/>
              <a:ext cx="1828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800" b="1" dirty="0">
                  <a:solidFill>
                    <a:srgbClr val="00B050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ЛЬГОТНАЯ КАТЕГОРИЯ</a:t>
              </a:r>
              <a:endParaRPr lang="ru-KZ" dirty="0"/>
            </a:p>
          </p:txBody>
        </p:sp>
        <p:sp>
          <p:nvSpPr>
            <p:cNvPr id="24" name="TextBox 57">
              <a:extLst>
                <a:ext uri="{FF2B5EF4-FFF2-40B4-BE49-F238E27FC236}">
                  <a16:creationId xmlns:a16="http://schemas.microsoft.com/office/drawing/2014/main" id="{96CE0DBA-CEE2-A01F-88F4-4456DC9B7352}"/>
                </a:ext>
              </a:extLst>
            </p:cNvPr>
            <p:cNvSpPr txBox="1"/>
            <p:nvPr/>
          </p:nvSpPr>
          <p:spPr>
            <a:xfrm>
              <a:off x="7675386" y="5076164"/>
              <a:ext cx="3857578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15 ЛЬГОТНЫХ КАТЕГОРИЙ</a:t>
              </a:r>
              <a:endParaRPr lang="en-US" sz="2000" i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FE96663-FB76-6917-0EBC-BAE0087255B5}"/>
              </a:ext>
            </a:extLst>
          </p:cNvPr>
          <p:cNvGrpSpPr/>
          <p:nvPr/>
        </p:nvGrpSpPr>
        <p:grpSpPr>
          <a:xfrm>
            <a:off x="430223" y="5228558"/>
            <a:ext cx="1956242" cy="1959256"/>
            <a:chOff x="482158" y="6954775"/>
            <a:chExt cx="1956242" cy="1959256"/>
          </a:xfrm>
        </p:grpSpPr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F313F77-2AB0-5173-A58C-72DCDAC7DF28}"/>
                </a:ext>
              </a:extLst>
            </p:cNvPr>
            <p:cNvSpPr/>
            <p:nvPr/>
          </p:nvSpPr>
          <p:spPr>
            <a:xfrm>
              <a:off x="723186" y="6954775"/>
              <a:ext cx="1304926" cy="1304926"/>
            </a:xfrm>
            <a:custGeom>
              <a:avLst/>
              <a:gdLst/>
              <a:ahLst/>
              <a:cxnLst/>
              <a:rect l="l" t="t" r="r" b="b"/>
              <a:pathLst>
                <a:path w="1304926" h="1304926">
                  <a:moveTo>
                    <a:pt x="0" y="0"/>
                  </a:moveTo>
                  <a:lnTo>
                    <a:pt x="1304926" y="0"/>
                  </a:lnTo>
                  <a:lnTo>
                    <a:pt x="1304926" y="1304926"/>
                  </a:lnTo>
                  <a:lnTo>
                    <a:pt x="0" y="1304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ru-KZ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DA9D53-04BD-45A2-D289-A326222948BB}"/>
                </a:ext>
              </a:extLst>
            </p:cNvPr>
            <p:cNvSpPr txBox="1"/>
            <p:nvPr/>
          </p:nvSpPr>
          <p:spPr>
            <a:xfrm>
              <a:off x="482158" y="8267700"/>
              <a:ext cx="19562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B050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СТАТУС «БЕЗРАБОТНЫЙ»</a:t>
              </a:r>
              <a:endParaRPr lang="ru-KZ" dirty="0"/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F14F631B-17CC-48E6-27D6-82AFA94A9A5A}"/>
              </a:ext>
            </a:extLst>
          </p:cNvPr>
          <p:cNvSpPr/>
          <p:nvPr/>
        </p:nvSpPr>
        <p:spPr>
          <a:xfrm>
            <a:off x="3100667" y="3612916"/>
            <a:ext cx="533400" cy="542088"/>
          </a:xfrm>
          <a:prstGeom prst="ellipse">
            <a:avLst/>
          </a:prstGeom>
          <a:solidFill>
            <a:srgbClr val="EEF5FB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endParaRPr lang="ru-KZ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0776DB73-2555-1A38-C939-3804011BBD7E}"/>
              </a:ext>
            </a:extLst>
          </p:cNvPr>
          <p:cNvSpPr/>
          <p:nvPr/>
        </p:nvSpPr>
        <p:spPr>
          <a:xfrm>
            <a:off x="3259301" y="5706763"/>
            <a:ext cx="533400" cy="542088"/>
          </a:xfrm>
          <a:prstGeom prst="ellipse">
            <a:avLst/>
          </a:prstGeom>
          <a:solidFill>
            <a:srgbClr val="EEF5FB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endParaRPr lang="ru-KZ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59">
            <a:extLst>
              <a:ext uri="{FF2B5EF4-FFF2-40B4-BE49-F238E27FC236}">
                <a16:creationId xmlns:a16="http://schemas.microsoft.com/office/drawing/2014/main" id="{CD5879AA-5076-8D29-A7AB-D72B339FE696}"/>
              </a:ext>
            </a:extLst>
          </p:cNvPr>
          <p:cNvSpPr txBox="1"/>
          <p:nvPr/>
        </p:nvSpPr>
        <p:spPr>
          <a:xfrm>
            <a:off x="7783365" y="5713092"/>
            <a:ext cx="417465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7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✔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Подать заявку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через Центры занятости населения  или сайт </a:t>
            </a:r>
            <a:r>
              <a:rPr lang="en-US" sz="2000" i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enbek.kz </a:t>
            </a:r>
            <a:endParaRPr lang="en-US" sz="2000" b="1" i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5CAA8C-8088-7133-3A4F-E28031E5EACB}"/>
              </a:ext>
            </a:extLst>
          </p:cNvPr>
          <p:cNvSpPr/>
          <p:nvPr/>
        </p:nvSpPr>
        <p:spPr>
          <a:xfrm>
            <a:off x="7017233" y="5675590"/>
            <a:ext cx="533400" cy="542088"/>
          </a:xfrm>
          <a:prstGeom prst="ellipse">
            <a:avLst/>
          </a:prstGeom>
          <a:solidFill>
            <a:srgbClr val="EEF5FB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2</a:t>
            </a:r>
            <a:endParaRPr lang="ru-KZ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7C5A359-F3EA-4C6B-3DD1-422CFFB8C443}"/>
              </a:ext>
            </a:extLst>
          </p:cNvPr>
          <p:cNvSpPr/>
          <p:nvPr/>
        </p:nvSpPr>
        <p:spPr>
          <a:xfrm>
            <a:off x="11939867" y="5658272"/>
            <a:ext cx="45719" cy="1420118"/>
          </a:xfrm>
          <a:prstGeom prst="rect">
            <a:avLst/>
          </a:prstGeom>
          <a:solidFill>
            <a:srgbClr val="D0E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46A78D-884C-8F17-EF37-80CBDE3F5087}"/>
              </a:ext>
            </a:extLst>
          </p:cNvPr>
          <p:cNvSpPr txBox="1"/>
          <p:nvPr/>
        </p:nvSpPr>
        <p:spPr>
          <a:xfrm>
            <a:off x="437151" y="9240866"/>
            <a:ext cx="1956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КАТЕГОРИЯ Д И Е</a:t>
            </a:r>
            <a:endParaRPr lang="ru-KZ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18FF692-8FCC-F469-81D9-8761779BC137}"/>
              </a:ext>
            </a:extLst>
          </p:cNvPr>
          <p:cNvSpPr/>
          <p:nvPr/>
        </p:nvSpPr>
        <p:spPr>
          <a:xfrm>
            <a:off x="3266229" y="8402953"/>
            <a:ext cx="533400" cy="542088"/>
          </a:xfrm>
          <a:prstGeom prst="ellipse">
            <a:avLst/>
          </a:prstGeom>
          <a:solidFill>
            <a:srgbClr val="EEF5FB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endParaRPr lang="ru-KZ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9AB2237-D37F-06E8-9861-309ED28B50D8}"/>
              </a:ext>
            </a:extLst>
          </p:cNvPr>
          <p:cNvSpPr/>
          <p:nvPr/>
        </p:nvSpPr>
        <p:spPr>
          <a:xfrm>
            <a:off x="11898305" y="8078539"/>
            <a:ext cx="45719" cy="1420118"/>
          </a:xfrm>
          <a:prstGeom prst="rect">
            <a:avLst/>
          </a:prstGeom>
          <a:solidFill>
            <a:srgbClr val="D0E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DD7383-FABF-4307-A7D1-786C676E93ED}"/>
              </a:ext>
            </a:extLst>
          </p:cNvPr>
          <p:cNvSpPr txBox="1"/>
          <p:nvPr/>
        </p:nvSpPr>
        <p:spPr>
          <a:xfrm>
            <a:off x="12069424" y="7896345"/>
            <a:ext cx="5962674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</a:defRPr>
            </a:lvl1pPr>
          </a:lstStyle>
          <a:p>
            <a:r>
              <a:rPr lang="ru-RU" sz="1600" dirty="0"/>
              <a:t>С 2026 года государство начнёт оплачивать ОСМС для граждан с </a:t>
            </a:r>
            <a:r>
              <a:rPr lang="ru-RU" sz="1600" b="1" dirty="0"/>
              <a:t>низким уровнем дохода. П</a:t>
            </a:r>
            <a:r>
              <a:rPr lang="ru-RU" sz="1600" dirty="0"/>
              <a:t>редусмотрено приказом Заместителя Премьер-Министра - Министра труда и социальной защиты населения РК от 29 июня 2023 года № 267.</a:t>
            </a:r>
          </a:p>
          <a:p>
            <a:r>
              <a:rPr lang="ru-RU" sz="1600" dirty="0"/>
              <a:t>Это </a:t>
            </a:r>
            <a:r>
              <a:rPr lang="ru-RU" sz="1600" b="1" dirty="0"/>
              <a:t>не льготники, а новые группы граждан, </a:t>
            </a:r>
            <a:r>
              <a:rPr lang="ru-RU" sz="1600" dirty="0"/>
              <a:t>признанные социально уязвимыми. Взносы за эти категории будут оплачивать </a:t>
            </a:r>
            <a:r>
              <a:rPr lang="ru-RU" sz="1600" b="1" dirty="0"/>
              <a:t>местные исполнительные органы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81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34A29-F8CA-77B3-891E-8A99E0E8A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94AF46-344E-CEF8-1ABB-F6196212EC28}"/>
              </a:ext>
            </a:extLst>
          </p:cNvPr>
          <p:cNvSpPr txBox="1"/>
          <p:nvPr/>
        </p:nvSpPr>
        <p:spPr>
          <a:xfrm>
            <a:off x="17793693" y="974325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2</a:t>
            </a:r>
            <a:endParaRPr lang="x-none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59DBFA2-9936-BA2B-6250-0D93D2A27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246" y="542807"/>
            <a:ext cx="539744" cy="556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25875-1855-C81C-79C7-E91EEB64C1AB}"/>
              </a:ext>
            </a:extLst>
          </p:cNvPr>
          <p:cNvSpPr txBox="1"/>
          <p:nvPr/>
        </p:nvSpPr>
        <p:spPr>
          <a:xfrm>
            <a:off x="414709" y="1004937"/>
            <a:ext cx="14999807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97"/>
              </a:lnSpc>
            </a:pPr>
            <a:endParaRPr lang="ru-RU" sz="2348" b="1" u="sng" spc="-21" dirty="0">
              <a:solidFill>
                <a:srgbClr val="FF0000"/>
              </a:solidFill>
              <a:latin typeface="Arial Narrow" panose="020B0606020202030204" pitchFamily="34" charset="0"/>
              <a:ea typeface="IBM Plex Sans Bold"/>
              <a:cs typeface="IBM Plex Sans Bold"/>
              <a:sym typeface="IBM Plex Sans Bold"/>
            </a:endParaRPr>
          </a:p>
          <a:p>
            <a:pPr algn="ctr">
              <a:lnSpc>
                <a:spcPts val="3097"/>
              </a:lnSpc>
            </a:pPr>
            <a:r>
              <a:rPr lang="en-US" sz="2348" b="1" u="sng" spc="-21" dirty="0">
                <a:solidFill>
                  <a:srgbClr val="FF0000"/>
                </a:solidFill>
                <a:latin typeface="Arial Narrow" panose="020B0606020202030204" pitchFamily="34" charset="0"/>
                <a:ea typeface="IBM Plex Sans Bold"/>
                <a:cs typeface="IBM Plex Sans Bold"/>
                <a:sym typeface="IBM Plex Sans Bold"/>
              </a:rPr>
              <a:t>ЧТОБЫ ПОЛУЧАТЬ МЕДИЦИНСКУЮ ПОМОЩЬ, СНАЧАЛА НУЖНО ПРИКРЕПИТЬСЯ К ПОЛИКЛИНИКЕ </a:t>
            </a:r>
            <a:endParaRPr lang="ru-RU" sz="2348" b="1" u="sng" spc="-21" dirty="0">
              <a:solidFill>
                <a:srgbClr val="FF0000"/>
              </a:solidFill>
              <a:latin typeface="Arial Narrow" panose="020B0606020202030204" pitchFamily="34" charset="0"/>
              <a:ea typeface="IBM Plex Sans Bold"/>
              <a:cs typeface="IBM Plex Sans Bold"/>
              <a:sym typeface="IBM Plex Sans Bold"/>
            </a:endParaRPr>
          </a:p>
          <a:p>
            <a:pPr algn="ctr">
              <a:lnSpc>
                <a:spcPts val="3097"/>
              </a:lnSpc>
            </a:pPr>
            <a:endParaRPr lang="ru-RU" sz="1400" b="1" spc="-21" dirty="0">
              <a:solidFill>
                <a:srgbClr val="003A73"/>
              </a:solidFill>
              <a:latin typeface="Arial Narrow" panose="020B0606020202030204" pitchFamily="34" charset="0"/>
              <a:ea typeface="IBM Plex Sans Bold"/>
              <a:cs typeface="IBM Plex Sans Bold"/>
              <a:sym typeface="IBM Plex Sans Bold"/>
            </a:endParaRPr>
          </a:p>
          <a:p>
            <a:pPr algn="ctr">
              <a:lnSpc>
                <a:spcPts val="3097"/>
              </a:lnSpc>
            </a:pPr>
            <a:r>
              <a:rPr lang="en-US" sz="2348" b="1" spc="-21" dirty="0">
                <a:solidFill>
                  <a:srgbClr val="003A73"/>
                </a:solidFill>
                <a:latin typeface="Arial Narrow" panose="020B0606020202030204" pitchFamily="34" charset="0"/>
                <a:ea typeface="IBM Plex Sans Bold"/>
                <a:cs typeface="IBM Plex Sans Bold"/>
                <a:sym typeface="IBM Plex Sans Bold"/>
              </a:rPr>
              <a:t>СДЕЛАТЬ ЭТО МОЖНО </a:t>
            </a:r>
            <a:r>
              <a:rPr lang="en-US" sz="2348" b="1" spc="-21" dirty="0">
                <a:solidFill>
                  <a:srgbClr val="C00000"/>
                </a:solidFill>
                <a:latin typeface="Arial Narrow" panose="020B0606020202030204" pitchFamily="34" charset="0"/>
                <a:ea typeface="IBM Plex Sans Bold"/>
                <a:cs typeface="IBM Plex Sans Bold"/>
                <a:sym typeface="IBM Plex Sans Bold"/>
              </a:rPr>
              <a:t>ДВУМЯ</a:t>
            </a:r>
            <a:r>
              <a:rPr lang="en-US" sz="2348" b="1" spc="-21" dirty="0">
                <a:solidFill>
                  <a:srgbClr val="003A73"/>
                </a:solidFill>
                <a:latin typeface="Arial Narrow" panose="020B0606020202030204" pitchFamily="34" charset="0"/>
                <a:ea typeface="IBM Plex Sans Bold"/>
                <a:cs typeface="IBM Plex Sans Bold"/>
                <a:sym typeface="IBM Plex Sans Bold"/>
              </a:rPr>
              <a:t> СПОСОБАМИ: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1B4BC-C965-0C6D-970E-D2AD5DBE76F5}"/>
              </a:ext>
            </a:extLst>
          </p:cNvPr>
          <p:cNvSpPr txBox="1"/>
          <p:nvPr/>
        </p:nvSpPr>
        <p:spPr>
          <a:xfrm>
            <a:off x="2482495" y="2516603"/>
            <a:ext cx="2955296" cy="165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0"/>
              </a:lnSpc>
            </a:pPr>
            <a:r>
              <a:rPr lang="en-US" sz="2400" i="1" spc="-6" dirty="0" err="1">
                <a:solidFill>
                  <a:srgbClr val="003A73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Если</a:t>
            </a:r>
            <a:r>
              <a:rPr lang="en-US" sz="2400" i="1" spc="-6" dirty="0">
                <a:solidFill>
                  <a:srgbClr val="00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i="1" spc="-6" dirty="0">
                <a:solidFill>
                  <a:srgbClr val="003A73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у</a:t>
            </a:r>
            <a:r>
              <a:rPr lang="en-US" sz="2400" i="1" spc="-6" dirty="0">
                <a:solidFill>
                  <a:srgbClr val="00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i="1" spc="-6" dirty="0" err="1">
                <a:solidFill>
                  <a:srgbClr val="003A73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вас</a:t>
            </a:r>
            <a:r>
              <a:rPr lang="en-US" sz="2400" i="1" spc="-6" dirty="0">
                <a:solidFill>
                  <a:srgbClr val="00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i="1" spc="-6" dirty="0" err="1">
                <a:solidFill>
                  <a:srgbClr val="003A73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есть</a:t>
            </a:r>
            <a:r>
              <a:rPr lang="en-US" sz="2400" i="1" spc="-6" dirty="0">
                <a:solidFill>
                  <a:srgbClr val="00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i="1" spc="-6" dirty="0">
                <a:solidFill>
                  <a:srgbClr val="003A73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ЭЦП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63668F9-F71F-A230-23FD-43BAF0E2BE18}"/>
              </a:ext>
            </a:extLst>
          </p:cNvPr>
          <p:cNvSpPr/>
          <p:nvPr/>
        </p:nvSpPr>
        <p:spPr>
          <a:xfrm>
            <a:off x="15471519" y="1847158"/>
            <a:ext cx="2322174" cy="1795857"/>
          </a:xfrm>
          <a:custGeom>
            <a:avLst/>
            <a:gdLst/>
            <a:ahLst/>
            <a:cxnLst/>
            <a:rect l="l" t="t" r="r" b="b"/>
            <a:pathLst>
              <a:path w="3569610" h="2404917">
                <a:moveTo>
                  <a:pt x="0" y="0"/>
                </a:moveTo>
                <a:lnTo>
                  <a:pt x="3569610" y="0"/>
                </a:lnTo>
                <a:lnTo>
                  <a:pt x="3569610" y="2404916"/>
                </a:lnTo>
                <a:lnTo>
                  <a:pt x="0" y="24049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25" r="-2125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86F15B-015B-5E0A-67E6-7A8B0FB72BD7}"/>
              </a:ext>
            </a:extLst>
          </p:cNvPr>
          <p:cNvSpPr txBox="1"/>
          <p:nvPr/>
        </p:nvSpPr>
        <p:spPr>
          <a:xfrm>
            <a:off x="8778443" y="3325287"/>
            <a:ext cx="6832372" cy="4048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пенсионеров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людей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с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инвалидностью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законных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представителей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детей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с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инвалидностью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патронатных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воспитателей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и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опекунов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осуждённых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находящихся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в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колониях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военнослужащих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срочной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службы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иногородних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студентов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учащихся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медресе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детей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родившихся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границей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воспитанников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домов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малютки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интернатов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домов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престарелых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людей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которые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прикрепляются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доверенности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8643756-627B-2816-F531-BAF9308BF21C}"/>
              </a:ext>
            </a:extLst>
          </p:cNvPr>
          <p:cNvSpPr/>
          <p:nvPr/>
        </p:nvSpPr>
        <p:spPr>
          <a:xfrm>
            <a:off x="8268890" y="6322653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F4E8F4-4660-76FC-F869-6048FA919DFA}"/>
              </a:ext>
            </a:extLst>
          </p:cNvPr>
          <p:cNvSpPr txBox="1"/>
          <p:nvPr/>
        </p:nvSpPr>
        <p:spPr>
          <a:xfrm>
            <a:off x="8038960" y="2764672"/>
            <a:ext cx="714367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spc="-13" dirty="0">
                <a:solidFill>
                  <a:srgbClr val="006B64"/>
                </a:solidFill>
                <a:latin typeface="Arial Narrow" panose="020B0606020202030204" pitchFamily="34" charset="0"/>
                <a:sym typeface="Open Sans Bold"/>
              </a:rPr>
              <a:t>2. ПУТЕМ ОБРАЩЕНИЯ В ПОЛИКЛИНИКУ</a:t>
            </a:r>
            <a:r>
              <a:rPr lang="ru-RU" sz="3200" spc="-13" dirty="0">
                <a:solidFill>
                  <a:srgbClr val="006B64"/>
                </a:solidFill>
                <a:latin typeface="Arial Narrow" panose="020B0606020202030204" pitchFamily="34" charset="0"/>
                <a:sym typeface="Open Sans Bold"/>
              </a:rPr>
              <a:t>:</a:t>
            </a:r>
            <a:endParaRPr lang="en-US" sz="3200" spc="-13" dirty="0">
              <a:solidFill>
                <a:srgbClr val="006B64"/>
              </a:solidFill>
              <a:latin typeface="Arial Narrow" panose="020B0606020202030204" pitchFamily="34" charset="0"/>
              <a:sym typeface="Open Sans Bold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D7D5EF4-C2F7-FCFF-DC57-E00F9B280DB8}"/>
              </a:ext>
            </a:extLst>
          </p:cNvPr>
          <p:cNvSpPr/>
          <p:nvPr/>
        </p:nvSpPr>
        <p:spPr>
          <a:xfrm>
            <a:off x="8268890" y="5935277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0"/>
                </a:lnTo>
                <a:lnTo>
                  <a:pt x="0" y="328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C16EC5B-CDF6-D8C8-6BEC-343598E67C27}"/>
              </a:ext>
            </a:extLst>
          </p:cNvPr>
          <p:cNvSpPr/>
          <p:nvPr/>
        </p:nvSpPr>
        <p:spPr>
          <a:xfrm>
            <a:off x="8268890" y="5546676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A1B751FA-640A-7CDB-4EAF-77F801D0F8D1}"/>
              </a:ext>
            </a:extLst>
          </p:cNvPr>
          <p:cNvSpPr/>
          <p:nvPr/>
        </p:nvSpPr>
        <p:spPr>
          <a:xfrm>
            <a:off x="8268890" y="5184955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AF0BE897-DC8F-D550-2832-40C1B1412D45}"/>
              </a:ext>
            </a:extLst>
          </p:cNvPr>
          <p:cNvSpPr/>
          <p:nvPr/>
        </p:nvSpPr>
        <p:spPr>
          <a:xfrm>
            <a:off x="8268890" y="4790858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69168F48-CA26-08D5-A227-3BE71BCA1EE1}"/>
              </a:ext>
            </a:extLst>
          </p:cNvPr>
          <p:cNvSpPr/>
          <p:nvPr/>
        </p:nvSpPr>
        <p:spPr>
          <a:xfrm>
            <a:off x="8268890" y="4429138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0"/>
                </a:lnTo>
                <a:lnTo>
                  <a:pt x="0" y="328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33867849-D710-C3D9-1DA0-75E1DA4350CA}"/>
              </a:ext>
            </a:extLst>
          </p:cNvPr>
          <p:cNvSpPr/>
          <p:nvPr/>
        </p:nvSpPr>
        <p:spPr>
          <a:xfrm>
            <a:off x="8268890" y="4067417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7DB01F20-DEFD-E644-CD8F-A59ED3B54D05}"/>
              </a:ext>
            </a:extLst>
          </p:cNvPr>
          <p:cNvSpPr/>
          <p:nvPr/>
        </p:nvSpPr>
        <p:spPr>
          <a:xfrm>
            <a:off x="8268890" y="3705696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76D1E60F-F1B6-7CCE-7A1A-06CBA215568D}"/>
              </a:ext>
            </a:extLst>
          </p:cNvPr>
          <p:cNvSpPr/>
          <p:nvPr/>
        </p:nvSpPr>
        <p:spPr>
          <a:xfrm>
            <a:off x="8268890" y="3347176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0"/>
                </a:lnTo>
                <a:lnTo>
                  <a:pt x="0" y="328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E6EE23F6-D2BF-CC03-7172-FF28F4BB6E21}"/>
              </a:ext>
            </a:extLst>
          </p:cNvPr>
          <p:cNvSpPr/>
          <p:nvPr/>
        </p:nvSpPr>
        <p:spPr>
          <a:xfrm>
            <a:off x="8268890" y="6684374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AAA8D41F-D1C3-7474-1998-BDA1A7EF65F7}"/>
              </a:ext>
            </a:extLst>
          </p:cNvPr>
          <p:cNvSpPr/>
          <p:nvPr/>
        </p:nvSpPr>
        <p:spPr>
          <a:xfrm>
            <a:off x="8268890" y="7046095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0"/>
                </a:lnTo>
                <a:lnTo>
                  <a:pt x="0" y="328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7A4517F1-21FA-2D34-139F-12BB2DCB9FE7}"/>
              </a:ext>
            </a:extLst>
          </p:cNvPr>
          <p:cNvSpPr txBox="1"/>
          <p:nvPr/>
        </p:nvSpPr>
        <p:spPr>
          <a:xfrm>
            <a:off x="3450405" y="3383163"/>
            <a:ext cx="19932" cy="17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1"/>
              </a:lnSpc>
            </a:pPr>
            <a:r>
              <a:rPr lang="en-US" sz="743" spc="-6">
                <a:solidFill>
                  <a:srgbClr val="003A73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A9334BA8-C195-D0EC-4D15-A0E647BE15B6}"/>
              </a:ext>
            </a:extLst>
          </p:cNvPr>
          <p:cNvSpPr txBox="1"/>
          <p:nvPr/>
        </p:nvSpPr>
        <p:spPr>
          <a:xfrm>
            <a:off x="228600" y="7763417"/>
            <a:ext cx="724720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2"/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После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отправки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заявки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информация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автоматически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уйдёт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в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поликлинику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. </a:t>
            </a:r>
            <a:endParaRPr lang="ru-RU" sz="2400" b="1" spc="-8" dirty="0">
              <a:solidFill>
                <a:srgbClr val="FF0000"/>
              </a:solidFill>
              <a:latin typeface="Arial Narrow" panose="020B0606020202030204" pitchFamily="34" charset="0"/>
              <a:ea typeface="IBM Plex Sans"/>
              <a:cs typeface="IBM Plex Sans"/>
              <a:sym typeface="IBM Plex Sans"/>
            </a:endParaRPr>
          </a:p>
          <a:p>
            <a:pPr lvl="2"/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Ответ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о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прикреплении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или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мотивированный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отказ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появится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в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личном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кабинете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в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течение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1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рабочего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дня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.</a:t>
            </a:r>
          </a:p>
        </p:txBody>
      </p:sp>
      <p:grpSp>
        <p:nvGrpSpPr>
          <p:cNvPr id="76" name="Group 2">
            <a:extLst>
              <a:ext uri="{FF2B5EF4-FFF2-40B4-BE49-F238E27FC236}">
                <a16:creationId xmlns:a16="http://schemas.microsoft.com/office/drawing/2014/main" id="{DE55DA3C-9AEF-35E6-76DE-B22FF38B1729}"/>
              </a:ext>
            </a:extLst>
          </p:cNvPr>
          <p:cNvGrpSpPr/>
          <p:nvPr/>
        </p:nvGrpSpPr>
        <p:grpSpPr>
          <a:xfrm>
            <a:off x="772176" y="6869102"/>
            <a:ext cx="5105400" cy="555625"/>
            <a:chOff x="1248" y="1440"/>
            <a:chExt cx="3216" cy="350"/>
          </a:xfrm>
        </p:grpSpPr>
        <p:sp>
          <p:nvSpPr>
            <p:cNvPr id="77" name="Line 3">
              <a:extLst>
                <a:ext uri="{FF2B5EF4-FFF2-40B4-BE49-F238E27FC236}">
                  <a16:creationId xmlns:a16="http://schemas.microsoft.com/office/drawing/2014/main" id="{D280CD9C-4B30-667B-A84B-EA00DA4685B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8" name="Rectangle 4">
              <a:extLst>
                <a:ext uri="{FF2B5EF4-FFF2-40B4-BE49-F238E27FC236}">
                  <a16:creationId xmlns:a16="http://schemas.microsoft.com/office/drawing/2014/main" id="{E7B22FEE-F0A8-CB81-E5BD-F783200B923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9" name="Text Box 5">
              <a:extLst>
                <a:ext uri="{FF2B5EF4-FFF2-40B4-BE49-F238E27FC236}">
                  <a16:creationId xmlns:a16="http://schemas.microsoft.com/office/drawing/2014/main" id="{6862DC29-9E8A-431A-E6FF-329AFD7C45F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9" y="1481"/>
              <a:ext cx="25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ПОДПИШИТЕ ЗАЯВЛЕНИЕ С ПОМОЩЬЮ </a:t>
              </a:r>
            </a:p>
          </p:txBody>
        </p:sp>
        <p:sp>
          <p:nvSpPr>
            <p:cNvPr id="80" name="Text Box 6">
              <a:extLst>
                <a:ext uri="{FF2B5EF4-FFF2-40B4-BE49-F238E27FC236}">
                  <a16:creationId xmlns:a16="http://schemas.microsoft.com/office/drawing/2014/main" id="{A9959C98-E949-ED62-02AD-371A8F6A756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4</a:t>
              </a:r>
            </a:p>
          </p:txBody>
        </p:sp>
      </p:grpSp>
      <p:grpSp>
        <p:nvGrpSpPr>
          <p:cNvPr id="81" name="Group 7">
            <a:extLst>
              <a:ext uri="{FF2B5EF4-FFF2-40B4-BE49-F238E27FC236}">
                <a16:creationId xmlns:a16="http://schemas.microsoft.com/office/drawing/2014/main" id="{EC53643D-68BD-D996-338D-36C09FEC754F}"/>
              </a:ext>
            </a:extLst>
          </p:cNvPr>
          <p:cNvGrpSpPr/>
          <p:nvPr/>
        </p:nvGrpSpPr>
        <p:grpSpPr>
          <a:xfrm>
            <a:off x="772176" y="4201574"/>
            <a:ext cx="5953125" cy="708553"/>
            <a:chOff x="1248" y="2030"/>
            <a:chExt cx="3750" cy="350"/>
          </a:xfrm>
        </p:grpSpPr>
        <p:sp>
          <p:nvSpPr>
            <p:cNvPr id="82" name="Line 8">
              <a:extLst>
                <a:ext uri="{FF2B5EF4-FFF2-40B4-BE49-F238E27FC236}">
                  <a16:creationId xmlns:a16="http://schemas.microsoft.com/office/drawing/2014/main" id="{B24C4A3D-E770-9295-8038-B06E472C49C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3" name="Rectangle 9">
              <a:extLst>
                <a:ext uri="{FF2B5EF4-FFF2-40B4-BE49-F238E27FC236}">
                  <a16:creationId xmlns:a16="http://schemas.microsoft.com/office/drawing/2014/main" id="{56A29550-F588-9E0E-2B65-DF9A0E9464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4" name="Text Box 10">
              <a:extLst>
                <a:ext uri="{FF2B5EF4-FFF2-40B4-BE49-F238E27FC236}">
                  <a16:creationId xmlns:a16="http://schemas.microsoft.com/office/drawing/2014/main" id="{430EDD46-B84B-F2F6-5FE6-C89924DAD35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58" y="2062"/>
              <a:ext cx="31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ЗАЙДИТЕ НА ПОРТАЛ EGOV.KZ И АВТОРИЗУЙТЕСЬ</a:t>
              </a:r>
            </a:p>
          </p:txBody>
        </p:sp>
        <p:sp>
          <p:nvSpPr>
            <p:cNvPr id="85" name="Text Box 11">
              <a:extLst>
                <a:ext uri="{FF2B5EF4-FFF2-40B4-BE49-F238E27FC236}">
                  <a16:creationId xmlns:a16="http://schemas.microsoft.com/office/drawing/2014/main" id="{66D78250-F0E7-E3B5-5B1C-6EA0E03B8D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1</a:t>
              </a:r>
            </a:p>
          </p:txBody>
        </p:sp>
      </p:grpSp>
      <p:grpSp>
        <p:nvGrpSpPr>
          <p:cNvPr id="86" name="Group 12">
            <a:extLst>
              <a:ext uri="{FF2B5EF4-FFF2-40B4-BE49-F238E27FC236}">
                <a16:creationId xmlns:a16="http://schemas.microsoft.com/office/drawing/2014/main" id="{237B6763-58C4-230B-891E-7985D3350261}"/>
              </a:ext>
            </a:extLst>
          </p:cNvPr>
          <p:cNvGrpSpPr/>
          <p:nvPr/>
        </p:nvGrpSpPr>
        <p:grpSpPr>
          <a:xfrm>
            <a:off x="772176" y="5027602"/>
            <a:ext cx="5513388" cy="720725"/>
            <a:chOff x="1248" y="2536"/>
            <a:chExt cx="3473" cy="454"/>
          </a:xfrm>
        </p:grpSpPr>
        <p:sp>
          <p:nvSpPr>
            <p:cNvPr id="87" name="Line 13">
              <a:extLst>
                <a:ext uri="{FF2B5EF4-FFF2-40B4-BE49-F238E27FC236}">
                  <a16:creationId xmlns:a16="http://schemas.microsoft.com/office/drawing/2014/main" id="{86C185A8-350E-16FC-A9A2-056F478C97C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8" name="Rectangle 14">
              <a:extLst>
                <a:ext uri="{FF2B5EF4-FFF2-40B4-BE49-F238E27FC236}">
                  <a16:creationId xmlns:a16="http://schemas.microsoft.com/office/drawing/2014/main" id="{18427141-3062-5580-153C-9873569CEB5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9" name="Text Box 15">
              <a:extLst>
                <a:ext uri="{FF2B5EF4-FFF2-40B4-BE49-F238E27FC236}">
                  <a16:creationId xmlns:a16="http://schemas.microsoft.com/office/drawing/2014/main" id="{8DF4167C-910F-9864-FD01-D50116B2098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9" y="2536"/>
              <a:ext cx="291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В РАЗДЕЛЕ «ЗДРАВООХРАНЕНИЕ» ВЫБЕРИТЕ </a:t>
              </a:r>
            </a:p>
            <a:p>
              <a:pPr algn="l"/>
              <a:r>
                <a:rPr lang="ru-RU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УСЛУГУ </a:t>
              </a:r>
              <a:r>
                <a:rPr lang="en-US" b="1" spc="-10" dirty="0">
                  <a:solidFill>
                    <a:srgbClr val="006B52"/>
                  </a:solidFill>
                  <a:latin typeface="Arial Narrow" panose="020B0606020202030204" pitchFamily="34" charset="0"/>
                  <a:ea typeface="IBM Plex Sans"/>
                  <a:cs typeface="IBM Plex Sans"/>
                  <a:sym typeface="IBM Plex Sans"/>
                </a:rPr>
                <a:t>«ПРИКРЕПЛЕНИЕ К ПОЛИКЛИНИКЕ»</a:t>
              </a:r>
            </a:p>
          </p:txBody>
        </p:sp>
        <p:sp>
          <p:nvSpPr>
            <p:cNvPr id="90" name="Text Box 16">
              <a:extLst>
                <a:ext uri="{FF2B5EF4-FFF2-40B4-BE49-F238E27FC236}">
                  <a16:creationId xmlns:a16="http://schemas.microsoft.com/office/drawing/2014/main" id="{0ECAB440-9299-4335-A12E-AB1B794D00C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2</a:t>
              </a:r>
            </a:p>
          </p:txBody>
        </p:sp>
      </p:grpSp>
      <p:grpSp>
        <p:nvGrpSpPr>
          <p:cNvPr id="91" name="Group 17">
            <a:extLst>
              <a:ext uri="{FF2B5EF4-FFF2-40B4-BE49-F238E27FC236}">
                <a16:creationId xmlns:a16="http://schemas.microsoft.com/office/drawing/2014/main" id="{74531434-31D2-6586-7939-A7264B227A44}"/>
              </a:ext>
            </a:extLst>
          </p:cNvPr>
          <p:cNvGrpSpPr/>
          <p:nvPr/>
        </p:nvGrpSpPr>
        <p:grpSpPr>
          <a:xfrm>
            <a:off x="772176" y="5916610"/>
            <a:ext cx="6288088" cy="669926"/>
            <a:chOff x="1248" y="3158"/>
            <a:chExt cx="3961" cy="422"/>
          </a:xfrm>
        </p:grpSpPr>
        <p:sp>
          <p:nvSpPr>
            <p:cNvPr id="92" name="Line 18">
              <a:extLst>
                <a:ext uri="{FF2B5EF4-FFF2-40B4-BE49-F238E27FC236}">
                  <a16:creationId xmlns:a16="http://schemas.microsoft.com/office/drawing/2014/main" id="{2E562ACE-9D20-942D-7413-0F9CAA95741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93" name="Rectangle 19">
              <a:extLst>
                <a:ext uri="{FF2B5EF4-FFF2-40B4-BE49-F238E27FC236}">
                  <a16:creationId xmlns:a16="http://schemas.microsoft.com/office/drawing/2014/main" id="{9430F452-2E21-79B1-A4B1-7BC6821E2B1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94" name="Text Box 20">
              <a:extLst>
                <a:ext uri="{FF2B5EF4-FFF2-40B4-BE49-F238E27FC236}">
                  <a16:creationId xmlns:a16="http://schemas.microsoft.com/office/drawing/2014/main" id="{4B0269E3-7E1D-78E8-30AA-78E235D13C7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9" y="3158"/>
              <a:ext cx="34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ЗАПОЛНИТЕ ВСЕ ПОЛЯ С ДАННЫМИ И</a:t>
              </a:r>
            </a:p>
            <a:p>
              <a:pPr algn="l"/>
              <a:r>
                <a:rPr lang="ru-RU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ВЫБЕРИТЕ НУЖНУЮ ПОЛИКЛИНИКУ</a:t>
              </a:r>
            </a:p>
          </p:txBody>
        </p:sp>
        <p:sp>
          <p:nvSpPr>
            <p:cNvPr id="95" name="Text Box 21">
              <a:extLst>
                <a:ext uri="{FF2B5EF4-FFF2-40B4-BE49-F238E27FC236}">
                  <a16:creationId xmlns:a16="http://schemas.microsoft.com/office/drawing/2014/main" id="{34A9488E-3723-19EE-F31A-330950DC78F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3</a:t>
              </a:r>
            </a:p>
          </p:txBody>
        </p:sp>
      </p:grpSp>
      <p:sp>
        <p:nvSpPr>
          <p:cNvPr id="96" name="AutoShape 2">
            <a:extLst>
              <a:ext uri="{FF2B5EF4-FFF2-40B4-BE49-F238E27FC236}">
                <a16:creationId xmlns:a16="http://schemas.microsoft.com/office/drawing/2014/main" id="{9B705011-905E-B008-6495-B9322DC752D3}"/>
              </a:ext>
            </a:extLst>
          </p:cNvPr>
          <p:cNvSpPr/>
          <p:nvPr/>
        </p:nvSpPr>
        <p:spPr>
          <a:xfrm flipH="1" flipV="1">
            <a:off x="7748054" y="2705099"/>
            <a:ext cx="15759" cy="7517557"/>
          </a:xfrm>
          <a:prstGeom prst="line">
            <a:avLst/>
          </a:prstGeom>
          <a:ln w="19050" cap="flat">
            <a:solidFill>
              <a:schemeClr val="tx2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D0AB327-4C35-CD72-9B01-E1A44AB12433}"/>
              </a:ext>
            </a:extLst>
          </p:cNvPr>
          <p:cNvSpPr txBox="1"/>
          <p:nvPr/>
        </p:nvSpPr>
        <p:spPr>
          <a:xfrm>
            <a:off x="15638524" y="559226"/>
            <a:ext cx="2638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Министерство здравоохранения</a:t>
            </a:r>
          </a:p>
          <a:p>
            <a:r>
              <a:rPr lang="ru-RU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Республики Казахстан</a:t>
            </a:r>
            <a:endParaRPr lang="x-none" sz="1400" b="1" spc="-2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75C1161-5785-0D5B-2031-703988EA24A7}"/>
              </a:ext>
            </a:extLst>
          </p:cNvPr>
          <p:cNvGrpSpPr/>
          <p:nvPr/>
        </p:nvGrpSpPr>
        <p:grpSpPr>
          <a:xfrm>
            <a:off x="0" y="184806"/>
            <a:ext cx="18269941" cy="927956"/>
            <a:chOff x="2" y="338138"/>
            <a:chExt cx="18269941" cy="927956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72D0E2C-A551-B263-C550-022D884A0273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Google Shape;1416;p 2">
              <a:extLst>
                <a:ext uri="{FF2B5EF4-FFF2-40B4-BE49-F238E27FC236}">
                  <a16:creationId xmlns:a16="http://schemas.microsoft.com/office/drawing/2014/main" id="{56E5C33F-D883-C4DD-72A5-B867AC3C3722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>
                <a:buSzPts val="2400"/>
                <a:tabLst>
                  <a:tab pos="0" algn="l"/>
                </a:tabLst>
              </a:pPr>
              <a:r>
                <a:rPr lang="ru-RU" sz="36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ПРИКРЕПЛЕНИЕ К ПОЛИКЛИНИКЕ</a:t>
              </a: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020F2E0C-3593-756D-B4ED-0594F9C717D8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917DDC44-B2F6-5CA3-1F17-E5579C96106F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9E1D29-B3BC-1E24-9776-0288DC89604F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0AA0771E-E7B5-5254-0EB9-A11DFDA47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D27937A2-096E-ACE8-5E8F-D37B2497F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C932461-661F-5E1E-49EC-6BCFA7C4811C}"/>
              </a:ext>
            </a:extLst>
          </p:cNvPr>
          <p:cNvGrpSpPr/>
          <p:nvPr/>
        </p:nvGrpSpPr>
        <p:grpSpPr>
          <a:xfrm>
            <a:off x="8260329" y="7845672"/>
            <a:ext cx="8983569" cy="2164158"/>
            <a:chOff x="8245043" y="8018496"/>
            <a:chExt cx="8983569" cy="21641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AD6097-11A4-98E7-77BA-F3A3DCD42303}"/>
                </a:ext>
              </a:extLst>
            </p:cNvPr>
            <p:cNvSpPr txBox="1"/>
            <p:nvPr/>
          </p:nvSpPr>
          <p:spPr>
            <a:xfrm>
              <a:off x="8268890" y="8018496"/>
              <a:ext cx="6898458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24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После</a:t>
              </a:r>
              <a:r>
                <a:rPr lang="en-US" sz="24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4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того</a:t>
              </a:r>
              <a:r>
                <a:rPr lang="en-US" sz="24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4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как</a:t>
              </a:r>
              <a:r>
                <a:rPr lang="en-US" sz="24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4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вы</a:t>
              </a:r>
              <a:r>
                <a:rPr lang="en-US" sz="24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4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прикрепились</a:t>
              </a:r>
              <a:r>
                <a:rPr lang="en-US" sz="24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к </a:t>
              </a:r>
              <a:r>
                <a:rPr lang="en-US" sz="24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поликлинике</a:t>
              </a:r>
              <a:r>
                <a:rPr lang="ru-RU" sz="24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:</a:t>
              </a:r>
              <a:endParaRPr lang="en-US" sz="2400" b="1" spc="-8" dirty="0">
                <a:solidFill>
                  <a:srgbClr val="003A73"/>
                </a:solidFill>
                <a:latin typeface="Arial Narrow" panose="020B0606020202030204" pitchFamily="34" charset="0"/>
                <a:sym typeface="Open Sans Bold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9E9C533-F072-1D7F-B04B-49DC76D338BF}"/>
                </a:ext>
              </a:extLst>
            </p:cNvPr>
            <p:cNvSpPr/>
            <p:nvPr/>
          </p:nvSpPr>
          <p:spPr>
            <a:xfrm>
              <a:off x="8245043" y="8702178"/>
              <a:ext cx="533400" cy="54208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</a:t>
              </a:r>
              <a:endParaRPr lang="ru-KZ" sz="2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B93151-4622-F4B4-2190-8792F64C6EAB}"/>
                </a:ext>
              </a:extLst>
            </p:cNvPr>
            <p:cNvSpPr txBox="1"/>
            <p:nvPr/>
          </p:nvSpPr>
          <p:spPr>
            <a:xfrm>
              <a:off x="8975841" y="8726290"/>
              <a:ext cx="3549882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уточните</a:t>
              </a:r>
              <a:r>
                <a:rPr lang="en-US" sz="20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номер</a:t>
              </a:r>
              <a:r>
                <a:rPr lang="en-US" sz="20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вашего</a:t>
              </a:r>
              <a:r>
                <a:rPr lang="en-US" sz="20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участка</a:t>
              </a:r>
              <a:endParaRPr lang="en-US" sz="2000" b="1" spc="-8" dirty="0">
                <a:solidFill>
                  <a:srgbClr val="003A73"/>
                </a:solidFill>
                <a:latin typeface="Arial Narrow" panose="020B0606020202030204" pitchFamily="34" charset="0"/>
                <a:sym typeface="Open Sans Bold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A70341-7C42-6786-6FFC-0D211092E054}"/>
                </a:ext>
              </a:extLst>
            </p:cNvPr>
            <p:cNvSpPr txBox="1"/>
            <p:nvPr/>
          </p:nvSpPr>
          <p:spPr>
            <a:xfrm>
              <a:off x="13665057" y="8815224"/>
              <a:ext cx="3549882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имя</a:t>
              </a:r>
              <a:r>
                <a:rPr lang="en-US" sz="20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вашего</a:t>
              </a:r>
              <a:r>
                <a:rPr lang="en-US" sz="20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участкового</a:t>
              </a:r>
              <a:r>
                <a:rPr lang="en-US" sz="20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врача</a:t>
              </a:r>
              <a:endParaRPr lang="en-US" sz="2000" b="1" spc="-8" dirty="0">
                <a:solidFill>
                  <a:srgbClr val="003A73"/>
                </a:solidFill>
                <a:latin typeface="Arial Narrow" panose="020B0606020202030204" pitchFamily="34" charset="0"/>
                <a:sym typeface="Open Sans Bold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A3ED17C7-8245-B7A0-15CE-C0124B0E16CA}"/>
                </a:ext>
              </a:extLst>
            </p:cNvPr>
            <p:cNvSpPr/>
            <p:nvPr/>
          </p:nvSpPr>
          <p:spPr>
            <a:xfrm>
              <a:off x="12753485" y="8726380"/>
              <a:ext cx="533400" cy="54208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</a:t>
              </a:r>
              <a:endParaRPr lang="ru-KZ" sz="2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6DE6CC-B88B-35F4-66B8-9AFE55EA8085}"/>
                </a:ext>
              </a:extLst>
            </p:cNvPr>
            <p:cNvSpPr txBox="1"/>
            <p:nvPr/>
          </p:nvSpPr>
          <p:spPr>
            <a:xfrm>
              <a:off x="8298322" y="9567101"/>
              <a:ext cx="8930290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b="1" u="sng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ЭТО НУЖНО ДЛЯ ДАЛЬНЕЙШИХ ОСМОТРОВ, КОНСУЛЬТАЦИЙ И ЗАПИСИ НА ПРИЕМЫ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FF4E8F4-4660-76FC-F869-6048FA919DFA}"/>
              </a:ext>
            </a:extLst>
          </p:cNvPr>
          <p:cNvSpPr txBox="1"/>
          <p:nvPr/>
        </p:nvSpPr>
        <p:spPr>
          <a:xfrm flipH="1">
            <a:off x="879903" y="3009900"/>
            <a:ext cx="671287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spc="-13" dirty="0">
                <a:solidFill>
                  <a:srgbClr val="006B64"/>
                </a:solidFill>
                <a:latin typeface="Arial Narrow" panose="020B0606020202030204" pitchFamily="34" charset="0"/>
                <a:sym typeface="Open Sans Bold"/>
              </a:rPr>
              <a:t>1. ОНЛАЙН ЧЕРЕЗ ПОРТАЛ </a:t>
            </a:r>
            <a:r>
              <a:rPr lang="en-US" sz="3200" b="1" spc="-13" dirty="0">
                <a:solidFill>
                  <a:srgbClr val="006B64"/>
                </a:solidFill>
                <a:latin typeface="Arial Narrow" panose="020B0606020202030204" pitchFamily="34" charset="0"/>
                <a:sym typeface="Open Sans Bold"/>
              </a:rPr>
              <a:t>EGOV.KZ</a:t>
            </a:r>
          </a:p>
        </p:txBody>
      </p:sp>
    </p:spTree>
    <p:extLst>
      <p:ext uri="{BB962C8B-B14F-4D97-AF65-F5344CB8AC3E}">
        <p14:creationId xmlns:p14="http://schemas.microsoft.com/office/powerpoint/2010/main" val="303659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73422-DE3F-D37D-A83C-F2BDDECF0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00FF6BD7-FB11-1255-1F67-BCEC7C56B3A4}"/>
              </a:ext>
            </a:extLst>
          </p:cNvPr>
          <p:cNvSpPr/>
          <p:nvPr/>
        </p:nvSpPr>
        <p:spPr>
          <a:xfrm>
            <a:off x="15515928" y="1560980"/>
            <a:ext cx="1513140" cy="1642486"/>
          </a:xfrm>
          <a:custGeom>
            <a:avLst/>
            <a:gdLst/>
            <a:ahLst/>
            <a:cxnLst/>
            <a:rect l="l" t="t" r="r" b="b"/>
            <a:pathLst>
              <a:path w="1513140" h="1642486">
                <a:moveTo>
                  <a:pt x="0" y="0"/>
                </a:moveTo>
                <a:lnTo>
                  <a:pt x="1513140" y="0"/>
                </a:lnTo>
                <a:lnTo>
                  <a:pt x="1513140" y="1642486"/>
                </a:lnTo>
                <a:lnTo>
                  <a:pt x="0" y="1642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78EA280-40D8-2CB5-50A0-F49F2D8B3DE2}"/>
              </a:ext>
            </a:extLst>
          </p:cNvPr>
          <p:cNvSpPr/>
          <p:nvPr/>
        </p:nvSpPr>
        <p:spPr>
          <a:xfrm>
            <a:off x="17085234" y="1533375"/>
            <a:ext cx="1057163" cy="1642486"/>
          </a:xfrm>
          <a:custGeom>
            <a:avLst/>
            <a:gdLst/>
            <a:ahLst/>
            <a:cxnLst/>
            <a:rect l="l" t="t" r="r" b="b"/>
            <a:pathLst>
              <a:path w="1057163" h="1642486">
                <a:moveTo>
                  <a:pt x="0" y="0"/>
                </a:moveTo>
                <a:lnTo>
                  <a:pt x="1057164" y="0"/>
                </a:lnTo>
                <a:lnTo>
                  <a:pt x="1057164" y="1642486"/>
                </a:lnTo>
                <a:lnTo>
                  <a:pt x="0" y="1642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D62359F0-FCEA-A679-2106-D2110C959A4E}"/>
              </a:ext>
            </a:extLst>
          </p:cNvPr>
          <p:cNvSpPr txBox="1"/>
          <p:nvPr/>
        </p:nvSpPr>
        <p:spPr>
          <a:xfrm>
            <a:off x="1584272" y="1208151"/>
            <a:ext cx="12284128" cy="38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 b="1" u="sng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ЧТО НУЖНО ДЕЛАТЬ УЧАСТКОВОМУ ВРАЧУ/МЕДСЕСТРЕ?</a:t>
            </a:r>
          </a:p>
        </p:txBody>
      </p:sp>
      <p:sp>
        <p:nvSpPr>
          <p:cNvPr id="126" name="Freeform 89">
            <a:extLst>
              <a:ext uri="{FF2B5EF4-FFF2-40B4-BE49-F238E27FC236}">
                <a16:creationId xmlns:a16="http://schemas.microsoft.com/office/drawing/2014/main" id="{8841075A-0CC4-B5FC-867F-06CF425407D3}"/>
              </a:ext>
            </a:extLst>
          </p:cNvPr>
          <p:cNvSpPr/>
          <p:nvPr/>
        </p:nvSpPr>
        <p:spPr>
          <a:xfrm rot="10800000">
            <a:off x="15371837" y="4562654"/>
            <a:ext cx="1017478" cy="4114800"/>
          </a:xfrm>
          <a:custGeom>
            <a:avLst/>
            <a:gdLst/>
            <a:ahLst/>
            <a:cxnLst/>
            <a:rect l="l" t="t" r="r" b="b"/>
            <a:pathLst>
              <a:path w="1017478" h="4114800">
                <a:moveTo>
                  <a:pt x="0" y="0"/>
                </a:moveTo>
                <a:lnTo>
                  <a:pt x="1017478" y="0"/>
                </a:lnTo>
                <a:lnTo>
                  <a:pt x="1017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7" name="Freeform 90">
            <a:extLst>
              <a:ext uri="{FF2B5EF4-FFF2-40B4-BE49-F238E27FC236}">
                <a16:creationId xmlns:a16="http://schemas.microsoft.com/office/drawing/2014/main" id="{8502C32A-AA49-84AA-DB08-79EF776478EF}"/>
              </a:ext>
            </a:extLst>
          </p:cNvPr>
          <p:cNvSpPr/>
          <p:nvPr/>
        </p:nvSpPr>
        <p:spPr>
          <a:xfrm>
            <a:off x="16385904" y="4885035"/>
            <a:ext cx="1731472" cy="3190875"/>
          </a:xfrm>
          <a:custGeom>
            <a:avLst/>
            <a:gdLst/>
            <a:ahLst/>
            <a:cxnLst/>
            <a:rect l="l" t="t" r="r" b="b"/>
            <a:pathLst>
              <a:path w="3190875" h="3190875">
                <a:moveTo>
                  <a:pt x="0" y="0"/>
                </a:moveTo>
                <a:lnTo>
                  <a:pt x="3190875" y="0"/>
                </a:lnTo>
                <a:lnTo>
                  <a:pt x="3190875" y="3190875"/>
                </a:lnTo>
                <a:lnTo>
                  <a:pt x="0" y="31908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128" name="Freeform 91">
            <a:extLst>
              <a:ext uri="{FF2B5EF4-FFF2-40B4-BE49-F238E27FC236}">
                <a16:creationId xmlns:a16="http://schemas.microsoft.com/office/drawing/2014/main" id="{55AE1165-70C1-45A0-2ACD-3F45A3DB190A}"/>
              </a:ext>
            </a:extLst>
          </p:cNvPr>
          <p:cNvSpPr/>
          <p:nvPr/>
        </p:nvSpPr>
        <p:spPr>
          <a:xfrm>
            <a:off x="16709519" y="5916536"/>
            <a:ext cx="1318554" cy="1718495"/>
          </a:xfrm>
          <a:custGeom>
            <a:avLst/>
            <a:gdLst/>
            <a:ahLst/>
            <a:cxnLst/>
            <a:rect l="l" t="t" r="r" b="b"/>
            <a:pathLst>
              <a:path w="1318554" h="1718495">
                <a:moveTo>
                  <a:pt x="0" y="0"/>
                </a:moveTo>
                <a:lnTo>
                  <a:pt x="1318554" y="0"/>
                </a:lnTo>
                <a:lnTo>
                  <a:pt x="1318554" y="1718495"/>
                </a:lnTo>
                <a:lnTo>
                  <a:pt x="0" y="17184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129" name="TextBox 94">
            <a:extLst>
              <a:ext uri="{FF2B5EF4-FFF2-40B4-BE49-F238E27FC236}">
                <a16:creationId xmlns:a16="http://schemas.microsoft.com/office/drawing/2014/main" id="{0CD07A76-7767-A7AD-2420-8A44730E13E1}"/>
              </a:ext>
            </a:extLst>
          </p:cNvPr>
          <p:cNvSpPr txBox="1"/>
          <p:nvPr/>
        </p:nvSpPr>
        <p:spPr>
          <a:xfrm>
            <a:off x="304749" y="9385328"/>
            <a:ext cx="174889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Все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застрахованные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граждане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включая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пациентов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с СД, ДЦП и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другими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хроническими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заболеваниями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u="sng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ПРОДОЛЖАЮТ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получать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лечение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консультации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и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необходимые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лекарственные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препараты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прежнем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объёме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но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теперь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ru-RU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-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рамках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u="sng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ОСМС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131" name="TextBox 96">
            <a:extLst>
              <a:ext uri="{FF2B5EF4-FFF2-40B4-BE49-F238E27FC236}">
                <a16:creationId xmlns:a16="http://schemas.microsoft.com/office/drawing/2014/main" id="{9CF8FB56-0073-CDD4-9C70-92AA28A75841}"/>
              </a:ext>
            </a:extLst>
          </p:cNvPr>
          <p:cNvSpPr txBox="1"/>
          <p:nvPr/>
        </p:nvSpPr>
        <p:spPr>
          <a:xfrm>
            <a:off x="15326984" y="4974404"/>
            <a:ext cx="3880220" cy="82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7"/>
              </a:lnSpc>
            </a:pPr>
            <a:r>
              <a:rPr lang="en-US" sz="1541" b="1" dirty="0">
                <a:solidFill>
                  <a:srgbClr val="00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ПОЛУЧЕНИЕ </a:t>
            </a:r>
            <a:endParaRPr lang="ru-RU" sz="1541" b="1" dirty="0">
              <a:solidFill>
                <a:srgbClr val="000000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157"/>
              </a:lnSpc>
            </a:pPr>
            <a:r>
              <a:rPr lang="en-US" sz="1541" b="1" dirty="0">
                <a:solidFill>
                  <a:srgbClr val="00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СТАТУСА</a:t>
            </a:r>
          </a:p>
          <a:p>
            <a:pPr algn="ctr">
              <a:lnSpc>
                <a:spcPts val="2157"/>
              </a:lnSpc>
            </a:pPr>
            <a:r>
              <a:rPr lang="en-US" sz="1541" b="1" dirty="0">
                <a:solidFill>
                  <a:srgbClr val="00BF63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“ЗАСТРАХОВАН”</a:t>
            </a:r>
          </a:p>
        </p:txBody>
      </p:sp>
      <p:graphicFrame>
        <p:nvGraphicFramePr>
          <p:cNvPr id="132" name="Схема 131">
            <a:extLst>
              <a:ext uri="{FF2B5EF4-FFF2-40B4-BE49-F238E27FC236}">
                <a16:creationId xmlns:a16="http://schemas.microsoft.com/office/drawing/2014/main" id="{33122D47-6FF7-BCBB-E8C3-FD2CCEF3E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040741"/>
              </p:ext>
            </p:extLst>
          </p:nvPr>
        </p:nvGraphicFramePr>
        <p:xfrm>
          <a:off x="-1999397" y="2931935"/>
          <a:ext cx="10462350" cy="636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6" name="TextBox 135">
            <a:extLst>
              <a:ext uri="{FF2B5EF4-FFF2-40B4-BE49-F238E27FC236}">
                <a16:creationId xmlns:a16="http://schemas.microsoft.com/office/drawing/2014/main" id="{B97B2DAC-E8E8-AA50-CB26-9D6B9F51EC24}"/>
              </a:ext>
            </a:extLst>
          </p:cNvPr>
          <p:cNvSpPr txBox="1"/>
          <p:nvPr/>
        </p:nvSpPr>
        <p:spPr>
          <a:xfrm>
            <a:off x="677122" y="2351014"/>
            <a:ext cx="60490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ОПРЕДЕЛЯЕТ ИЗ СОСТОЯЩИХ НА “Д” УЧЕТЕ КОЛИЧЕСТВО НЕ ЗАСТРАХОВАННЫХ ЛИЦ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 И ОТНОСЯЩИХСЯ К КАТЕГОРИИ Д и Е</a:t>
            </a:r>
            <a:endParaRPr lang="en-US"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1140B41-3215-72DD-1434-19ED8F25638E}"/>
              </a:ext>
            </a:extLst>
          </p:cNvPr>
          <p:cNvSpPr txBox="1"/>
          <p:nvPr/>
        </p:nvSpPr>
        <p:spPr>
          <a:xfrm>
            <a:off x="882242" y="1927409"/>
            <a:ext cx="5638800" cy="36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ДЕЙСТВИЕ </a:t>
            </a:r>
            <a:r>
              <a:rPr lang="ru-RU" sz="28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1</a:t>
            </a:r>
            <a:endParaRPr lang="en-US" sz="28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graphicFrame>
        <p:nvGraphicFramePr>
          <p:cNvPr id="139" name="Схема 138">
            <a:extLst>
              <a:ext uri="{FF2B5EF4-FFF2-40B4-BE49-F238E27FC236}">
                <a16:creationId xmlns:a16="http://schemas.microsoft.com/office/drawing/2014/main" id="{C857FDD3-3F7C-E226-1657-EE5010A1E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911479"/>
              </p:ext>
            </p:extLst>
          </p:nvPr>
        </p:nvGraphicFramePr>
        <p:xfrm>
          <a:off x="6726163" y="3575619"/>
          <a:ext cx="4162926" cy="580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id="{E77E77E1-1B88-8095-9C2B-6C4C1A1ED4A0}"/>
              </a:ext>
            </a:extLst>
          </p:cNvPr>
          <p:cNvSpPr txBox="1"/>
          <p:nvPr/>
        </p:nvSpPr>
        <p:spPr>
          <a:xfrm>
            <a:off x="6657752" y="2425820"/>
            <a:ext cx="855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ПРИ ВЫЯВЛЕНИИ СРЕДИ ПАЦИЕНТОВ НА “Д” УЧЕТЕ СТАТУСА </a:t>
            </a:r>
            <a:r>
              <a:rPr lang="ru-RU" sz="20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НЕ ЗАСТРАХОВАН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РАЗЪЯСНЯЕТ СЛЕДУЮЩЕЕ</a:t>
            </a:r>
            <a:endParaRPr lang="en-US"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87EBAD8-D29D-D7FE-2538-1DB2FEA4EBD7}"/>
              </a:ext>
            </a:extLst>
          </p:cNvPr>
          <p:cNvSpPr txBox="1"/>
          <p:nvPr/>
        </p:nvSpPr>
        <p:spPr>
          <a:xfrm>
            <a:off x="8254859" y="1869574"/>
            <a:ext cx="5638800" cy="36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ДЕЙСТВИЕ </a:t>
            </a:r>
            <a:r>
              <a:rPr lang="ru-RU" sz="28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2</a:t>
            </a:r>
            <a:endParaRPr lang="en-US" sz="28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graphicFrame>
        <p:nvGraphicFramePr>
          <p:cNvPr id="142" name="Схема 141">
            <a:extLst>
              <a:ext uri="{FF2B5EF4-FFF2-40B4-BE49-F238E27FC236}">
                <a16:creationId xmlns:a16="http://schemas.microsoft.com/office/drawing/2014/main" id="{7D905760-79D4-08DC-0DD7-E163164CB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066699"/>
              </p:ext>
            </p:extLst>
          </p:nvPr>
        </p:nvGraphicFramePr>
        <p:xfrm>
          <a:off x="11049000" y="3577624"/>
          <a:ext cx="4162926" cy="580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43" name="TextBox 142">
            <a:extLst>
              <a:ext uri="{FF2B5EF4-FFF2-40B4-BE49-F238E27FC236}">
                <a16:creationId xmlns:a16="http://schemas.microsoft.com/office/drawing/2014/main" id="{2418529E-AA3F-96B4-5B67-9F8A69D6238A}"/>
              </a:ext>
            </a:extLst>
          </p:cNvPr>
          <p:cNvSpPr txBox="1"/>
          <p:nvPr/>
        </p:nvSpPr>
        <p:spPr>
          <a:xfrm>
            <a:off x="7634443" y="3539903"/>
            <a:ext cx="3124200" cy="3640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960"/>
              </a:lnSpc>
            </a:pPr>
            <a:r>
              <a:rPr lang="ru-RU" sz="2800" b="1" dirty="0">
                <a:solidFill>
                  <a:schemeClr val="accent5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БЕЗРАБОТНЫЕ</a:t>
            </a:r>
            <a:endParaRPr lang="en-US" sz="2800" b="1" dirty="0">
              <a:solidFill>
                <a:schemeClr val="accent5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1329A48-133B-2AA1-517D-568470DE6F0B}"/>
              </a:ext>
            </a:extLst>
          </p:cNvPr>
          <p:cNvSpPr txBox="1"/>
          <p:nvPr/>
        </p:nvSpPr>
        <p:spPr>
          <a:xfrm>
            <a:off x="11825161" y="3518050"/>
            <a:ext cx="3124200" cy="3640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960"/>
              </a:lnSpc>
            </a:pPr>
            <a:r>
              <a:rPr lang="ru-RU" sz="2800" b="1" dirty="0">
                <a:solidFill>
                  <a:schemeClr val="accent5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МАЛОИМУЩИЕ</a:t>
            </a:r>
            <a:endParaRPr lang="en-US" sz="2800" b="1" dirty="0">
              <a:solidFill>
                <a:schemeClr val="accent5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46EFFB4-1E0B-DFE9-CC56-B8EB39DFBA33}"/>
              </a:ext>
            </a:extLst>
          </p:cNvPr>
          <p:cNvGrpSpPr/>
          <p:nvPr/>
        </p:nvGrpSpPr>
        <p:grpSpPr>
          <a:xfrm>
            <a:off x="0" y="184806"/>
            <a:ext cx="18269941" cy="927956"/>
            <a:chOff x="2" y="338138"/>
            <a:chExt cx="18269941" cy="927956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5428F12-D5CD-7C16-DAE2-A1AB5E7A171E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/>
            </a:p>
          </p:txBody>
        </p:sp>
        <p:sp>
          <p:nvSpPr>
            <p:cNvPr id="4" name="Google Shape;1416;p 2">
              <a:extLst>
                <a:ext uri="{FF2B5EF4-FFF2-40B4-BE49-F238E27FC236}">
                  <a16:creationId xmlns:a16="http://schemas.microsoft.com/office/drawing/2014/main" id="{B9C2BA22-CF4F-1092-097D-110EE63DEE98}"/>
                </a:ext>
              </a:extLst>
            </p:cNvPr>
            <p:cNvSpPr/>
            <p:nvPr/>
          </p:nvSpPr>
          <p:spPr bwMode="auto">
            <a:xfrm>
              <a:off x="18061" y="505366"/>
              <a:ext cx="11821079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 lvl="1">
                <a:buSzPts val="2400"/>
                <a:tabLst>
                  <a:tab pos="0" algn="l"/>
                </a:tabLst>
              </a:pPr>
              <a:r>
                <a:rPr lang="ru-RU" sz="32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АЛГОРИТМ МЕДИЦИНСКОГО ОБСЛУЖИВАНИЯ КАТЕГОРИИ Д И Е</a:t>
              </a: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9412ACCC-997A-7F19-BD06-48ABC048E312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352216D-3577-2B6C-82DF-4B9EAD43B795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9BB352-D88F-F402-6172-F1E918563165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5C9830CE-FAE6-004C-2989-831EA55F6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96461915-6682-A745-5E4B-3C3B98F04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3162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36670-37D5-8283-25E9-3D759641F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utoShape 80">
            <a:extLst>
              <a:ext uri="{FF2B5EF4-FFF2-40B4-BE49-F238E27FC236}">
                <a16:creationId xmlns:a16="http://schemas.microsoft.com/office/drawing/2014/main" id="{C946A515-6022-1AD3-B868-30295F668E5B}"/>
              </a:ext>
            </a:extLst>
          </p:cNvPr>
          <p:cNvSpPr/>
          <p:nvPr/>
        </p:nvSpPr>
        <p:spPr>
          <a:xfrm flipH="1">
            <a:off x="12191165" y="8733312"/>
            <a:ext cx="2554094" cy="596926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216" name="AutoShape 60">
            <a:extLst>
              <a:ext uri="{FF2B5EF4-FFF2-40B4-BE49-F238E27FC236}">
                <a16:creationId xmlns:a16="http://schemas.microsoft.com/office/drawing/2014/main" id="{8DB1C4FF-3A40-4248-8151-AEA0F8F8AFE7}"/>
              </a:ext>
            </a:extLst>
          </p:cNvPr>
          <p:cNvSpPr/>
          <p:nvPr/>
        </p:nvSpPr>
        <p:spPr>
          <a:xfrm>
            <a:off x="16512829" y="7429500"/>
            <a:ext cx="26466" cy="531501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249FA-D944-9D69-16DE-A63F4F707769}"/>
              </a:ext>
            </a:extLst>
          </p:cNvPr>
          <p:cNvSpPr txBox="1"/>
          <p:nvPr/>
        </p:nvSpPr>
        <p:spPr>
          <a:xfrm>
            <a:off x="17793693" y="974325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2</a:t>
            </a:r>
            <a:endParaRPr lang="x-none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6C3332C-7BB1-E7A8-1797-F6996AA3A7F8}"/>
              </a:ext>
            </a:extLst>
          </p:cNvPr>
          <p:cNvSpPr/>
          <p:nvPr/>
        </p:nvSpPr>
        <p:spPr>
          <a:xfrm>
            <a:off x="0" y="19223"/>
            <a:ext cx="11963397" cy="927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700" dirty="0"/>
          </a:p>
        </p:txBody>
      </p:sp>
      <p:sp>
        <p:nvSpPr>
          <p:cNvPr id="47" name="Google Shape;1416;p 2">
            <a:extLst>
              <a:ext uri="{FF2B5EF4-FFF2-40B4-BE49-F238E27FC236}">
                <a16:creationId xmlns:a16="http://schemas.microsoft.com/office/drawing/2014/main" id="{F2A5D573-FD6D-D544-0BE1-636C1878DA57}"/>
              </a:ext>
            </a:extLst>
          </p:cNvPr>
          <p:cNvSpPr/>
          <p:nvPr/>
        </p:nvSpPr>
        <p:spPr bwMode="auto">
          <a:xfrm>
            <a:off x="304748" y="186451"/>
            <a:ext cx="13011201" cy="5935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850" tIns="34200" rIns="68850" bIns="34200" anchor="ctr">
            <a:noAutofit/>
          </a:bodyPr>
          <a:lstStyle/>
          <a:p>
            <a:pPr>
              <a:buSzPts val="2400"/>
              <a:tabLst>
                <a:tab pos="0" algn="l"/>
              </a:tabLst>
            </a:pPr>
            <a:r>
              <a:rPr lang="ru-RU" sz="4000" b="1" spc="-2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АЛГОРИТМ ПОЛУЧЕНИЯ МЕДИЦИНСКОЙ ПОМОЩИ </a:t>
            </a:r>
          </a:p>
        </p:txBody>
      </p:sp>
      <p:sp>
        <p:nvSpPr>
          <p:cNvPr id="26" name="AutoShape 2">
            <a:extLst>
              <a:ext uri="{FF2B5EF4-FFF2-40B4-BE49-F238E27FC236}">
                <a16:creationId xmlns:a16="http://schemas.microsoft.com/office/drawing/2014/main" id="{44405C41-FD41-D0CD-586E-65B1C939DEC8}"/>
              </a:ext>
            </a:extLst>
          </p:cNvPr>
          <p:cNvSpPr/>
          <p:nvPr/>
        </p:nvSpPr>
        <p:spPr>
          <a:xfrm flipV="1">
            <a:off x="5688352" y="1310667"/>
            <a:ext cx="27925" cy="7472955"/>
          </a:xfrm>
          <a:prstGeom prst="line">
            <a:avLst/>
          </a:prstGeom>
          <a:ln w="19050" cap="flat">
            <a:solidFill>
              <a:schemeClr val="tx2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KZ"/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0DB9AE7F-6BDD-1CC0-A5FC-4DFF690F3AAC}"/>
              </a:ext>
            </a:extLst>
          </p:cNvPr>
          <p:cNvGrpSpPr/>
          <p:nvPr/>
        </p:nvGrpSpPr>
        <p:grpSpPr>
          <a:xfrm>
            <a:off x="1451627" y="2773594"/>
            <a:ext cx="2604014" cy="758877"/>
            <a:chOff x="0" y="0"/>
            <a:chExt cx="7045354" cy="2053135"/>
          </a:xfrm>
        </p:grpSpPr>
        <p:sp>
          <p:nvSpPr>
            <p:cNvPr id="55" name="Freeform 4">
              <a:extLst>
                <a:ext uri="{FF2B5EF4-FFF2-40B4-BE49-F238E27FC236}">
                  <a16:creationId xmlns:a16="http://schemas.microsoft.com/office/drawing/2014/main" id="{B023DE39-E43A-4507-5E02-43EE8E27EB51}"/>
                </a:ext>
              </a:extLst>
            </p:cNvPr>
            <p:cNvSpPr/>
            <p:nvPr/>
          </p:nvSpPr>
          <p:spPr>
            <a:xfrm>
              <a:off x="0" y="0"/>
              <a:ext cx="7045354" cy="2053135"/>
            </a:xfrm>
            <a:custGeom>
              <a:avLst/>
              <a:gdLst/>
              <a:ahLst/>
              <a:cxnLst/>
              <a:rect l="l" t="t" r="r" b="b"/>
              <a:pathLst>
                <a:path w="7045354" h="2053135">
                  <a:moveTo>
                    <a:pt x="7045354" y="62434"/>
                  </a:moveTo>
                  <a:lnTo>
                    <a:pt x="7045354" y="1990700"/>
                  </a:lnTo>
                  <a:cubicBezTo>
                    <a:pt x="7045354" y="2025182"/>
                    <a:pt x="7017401" y="2053135"/>
                    <a:pt x="6982920" y="2053135"/>
                  </a:cubicBezTo>
                  <a:lnTo>
                    <a:pt x="62434" y="2053135"/>
                  </a:lnTo>
                  <a:cubicBezTo>
                    <a:pt x="27953" y="2053135"/>
                    <a:pt x="0" y="2025182"/>
                    <a:pt x="0" y="1990700"/>
                  </a:cubicBezTo>
                  <a:lnTo>
                    <a:pt x="0" y="62434"/>
                  </a:lnTo>
                  <a:cubicBezTo>
                    <a:pt x="0" y="27953"/>
                    <a:pt x="27953" y="0"/>
                    <a:pt x="62434" y="0"/>
                  </a:cubicBezTo>
                  <a:lnTo>
                    <a:pt x="6982920" y="0"/>
                  </a:lnTo>
                  <a:cubicBezTo>
                    <a:pt x="7017401" y="0"/>
                    <a:pt x="7045354" y="27953"/>
                    <a:pt x="7045354" y="62434"/>
                  </a:cubicBezTo>
                  <a:close/>
                </a:path>
              </a:pathLst>
            </a:cu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E06A2FB1-1CCE-CE61-299B-0119EAB9DAFB}"/>
                </a:ext>
              </a:extLst>
            </p:cNvPr>
            <p:cNvSpPr txBox="1"/>
            <p:nvPr/>
          </p:nvSpPr>
          <p:spPr>
            <a:xfrm>
              <a:off x="0" y="-38100"/>
              <a:ext cx="7045354" cy="2091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7" name="TextBox 6">
            <a:extLst>
              <a:ext uri="{FF2B5EF4-FFF2-40B4-BE49-F238E27FC236}">
                <a16:creationId xmlns:a16="http://schemas.microsoft.com/office/drawing/2014/main" id="{7280CC64-5BF3-DF14-3FA8-11358CD3FB5E}"/>
              </a:ext>
            </a:extLst>
          </p:cNvPr>
          <p:cNvSpPr txBox="1"/>
          <p:nvPr/>
        </p:nvSpPr>
        <p:spPr>
          <a:xfrm>
            <a:off x="1612833" y="2859571"/>
            <a:ext cx="231148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Дети</a:t>
            </a:r>
          </a:p>
          <a:p>
            <a:pPr algn="ctr">
              <a:lnSpc>
                <a:spcPts val="2520"/>
              </a:lnSpc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</a:t>
            </a:r>
            <a:r>
              <a:rPr lang="en-US" sz="24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зрослые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(18+)</a:t>
            </a:r>
            <a:endParaRPr lang="en-US" sz="24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8" name="AutoShape 7">
            <a:extLst>
              <a:ext uri="{FF2B5EF4-FFF2-40B4-BE49-F238E27FC236}">
                <a16:creationId xmlns:a16="http://schemas.microsoft.com/office/drawing/2014/main" id="{B0E2AAB7-D0CB-402B-F3EB-70377EFEFB07}"/>
              </a:ext>
            </a:extLst>
          </p:cNvPr>
          <p:cNvSpPr/>
          <p:nvPr/>
        </p:nvSpPr>
        <p:spPr>
          <a:xfrm flipH="1">
            <a:off x="1331738" y="3532471"/>
            <a:ext cx="1421895" cy="1133985"/>
          </a:xfrm>
          <a:prstGeom prst="line">
            <a:avLst/>
          </a:prstGeom>
          <a:ln>
            <a:headEnd type="none" w="sm" len="sm"/>
            <a:tailEnd type="arrow" w="med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59" name="AutoShape 8">
            <a:extLst>
              <a:ext uri="{FF2B5EF4-FFF2-40B4-BE49-F238E27FC236}">
                <a16:creationId xmlns:a16="http://schemas.microsoft.com/office/drawing/2014/main" id="{B975C077-CEDE-7CCB-8F3D-0F6859A7C9AC}"/>
              </a:ext>
            </a:extLst>
          </p:cNvPr>
          <p:cNvSpPr/>
          <p:nvPr/>
        </p:nvSpPr>
        <p:spPr>
          <a:xfrm>
            <a:off x="2753633" y="3532471"/>
            <a:ext cx="1414099" cy="1099218"/>
          </a:xfrm>
          <a:prstGeom prst="line">
            <a:avLst/>
          </a:prstGeom>
          <a:ln>
            <a:headEnd type="none" w="sm" len="sm"/>
            <a:tailEnd type="arrow" w="med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grpSp>
        <p:nvGrpSpPr>
          <p:cNvPr id="60" name="Group 9">
            <a:extLst>
              <a:ext uri="{FF2B5EF4-FFF2-40B4-BE49-F238E27FC236}">
                <a16:creationId xmlns:a16="http://schemas.microsoft.com/office/drawing/2014/main" id="{0E314473-BAE4-DCED-7597-46B4114B67B3}"/>
              </a:ext>
            </a:extLst>
          </p:cNvPr>
          <p:cNvGrpSpPr/>
          <p:nvPr/>
        </p:nvGrpSpPr>
        <p:grpSpPr>
          <a:xfrm>
            <a:off x="551643" y="4704046"/>
            <a:ext cx="1458767" cy="758877"/>
            <a:chOff x="0" y="0"/>
            <a:chExt cx="3946803" cy="20531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9345E001-1C2A-6ADF-22C6-26C185A3C82B}"/>
                </a:ext>
              </a:extLst>
            </p:cNvPr>
            <p:cNvSpPr/>
            <p:nvPr/>
          </p:nvSpPr>
          <p:spPr>
            <a:xfrm>
              <a:off x="0" y="0"/>
              <a:ext cx="3946803" cy="2053135"/>
            </a:xfrm>
            <a:custGeom>
              <a:avLst/>
              <a:gdLst/>
              <a:ahLst/>
              <a:cxnLst/>
              <a:rect l="l" t="t" r="r" b="b"/>
              <a:pathLst>
                <a:path w="3946803" h="2053135">
                  <a:moveTo>
                    <a:pt x="3946803" y="111450"/>
                  </a:moveTo>
                  <a:lnTo>
                    <a:pt x="3946803" y="1941684"/>
                  </a:lnTo>
                  <a:cubicBezTo>
                    <a:pt x="3946803" y="2003237"/>
                    <a:pt x="3896905" y="2053135"/>
                    <a:pt x="3835353" y="2053135"/>
                  </a:cubicBezTo>
                  <a:lnTo>
                    <a:pt x="111450" y="2053135"/>
                  </a:lnTo>
                  <a:cubicBezTo>
                    <a:pt x="81892" y="2053135"/>
                    <a:pt x="53544" y="2041393"/>
                    <a:pt x="32643" y="2020492"/>
                  </a:cubicBezTo>
                  <a:cubicBezTo>
                    <a:pt x="11742" y="1999591"/>
                    <a:pt x="0" y="1971243"/>
                    <a:pt x="0" y="1941684"/>
                  </a:cubicBezTo>
                  <a:lnTo>
                    <a:pt x="0" y="111450"/>
                  </a:lnTo>
                  <a:cubicBezTo>
                    <a:pt x="0" y="49898"/>
                    <a:pt x="49898" y="0"/>
                    <a:pt x="111450" y="0"/>
                  </a:cubicBezTo>
                  <a:lnTo>
                    <a:pt x="3835353" y="0"/>
                  </a:lnTo>
                  <a:cubicBezTo>
                    <a:pt x="3896905" y="0"/>
                    <a:pt x="3946803" y="49898"/>
                    <a:pt x="3946803" y="111450"/>
                  </a:cubicBezTo>
                  <a:close/>
                </a:path>
              </a:pathLst>
            </a:cu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62" name="TextBox 11">
              <a:extLst>
                <a:ext uri="{FF2B5EF4-FFF2-40B4-BE49-F238E27FC236}">
                  <a16:creationId xmlns:a16="http://schemas.microsoft.com/office/drawing/2014/main" id="{0FE5E8D3-53D5-5CBB-83CA-5EE3B7212913}"/>
                </a:ext>
              </a:extLst>
            </p:cNvPr>
            <p:cNvSpPr txBox="1"/>
            <p:nvPr/>
          </p:nvSpPr>
          <p:spPr>
            <a:xfrm>
              <a:off x="0" y="-38100"/>
              <a:ext cx="3946803" cy="209123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3" name="Freeform 12">
            <a:extLst>
              <a:ext uri="{FF2B5EF4-FFF2-40B4-BE49-F238E27FC236}">
                <a16:creationId xmlns:a16="http://schemas.microsoft.com/office/drawing/2014/main" id="{99DCBD3C-70F7-2BA8-3E1C-AFE144C5308C}"/>
              </a:ext>
            </a:extLst>
          </p:cNvPr>
          <p:cNvSpPr/>
          <p:nvPr/>
        </p:nvSpPr>
        <p:spPr>
          <a:xfrm>
            <a:off x="254234" y="2667374"/>
            <a:ext cx="1077506" cy="973990"/>
          </a:xfrm>
          <a:custGeom>
            <a:avLst/>
            <a:gdLst/>
            <a:ahLst/>
            <a:cxnLst/>
            <a:rect l="l" t="t" r="r" b="b"/>
            <a:pathLst>
              <a:path w="1508644" h="1171085">
                <a:moveTo>
                  <a:pt x="0" y="0"/>
                </a:moveTo>
                <a:lnTo>
                  <a:pt x="1508644" y="0"/>
                </a:lnTo>
                <a:lnTo>
                  <a:pt x="1508644" y="1171085"/>
                </a:lnTo>
                <a:lnTo>
                  <a:pt x="0" y="11710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64" name="AutoShape 13">
            <a:extLst>
              <a:ext uri="{FF2B5EF4-FFF2-40B4-BE49-F238E27FC236}">
                <a16:creationId xmlns:a16="http://schemas.microsoft.com/office/drawing/2014/main" id="{AC830B03-63C6-78A3-A80C-2E1E4CF20A7F}"/>
              </a:ext>
            </a:extLst>
          </p:cNvPr>
          <p:cNvSpPr/>
          <p:nvPr/>
        </p:nvSpPr>
        <p:spPr>
          <a:xfrm flipH="1">
            <a:off x="1235299" y="5584663"/>
            <a:ext cx="0" cy="466309"/>
          </a:xfrm>
          <a:prstGeom prst="line">
            <a:avLst/>
          </a:prstGeom>
          <a:ln w="38100"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65" name="AutoShape 14">
            <a:extLst>
              <a:ext uri="{FF2B5EF4-FFF2-40B4-BE49-F238E27FC236}">
                <a16:creationId xmlns:a16="http://schemas.microsoft.com/office/drawing/2014/main" id="{132522B7-C659-98A9-BFDF-3AC4CAA3C07F}"/>
              </a:ext>
            </a:extLst>
          </p:cNvPr>
          <p:cNvSpPr/>
          <p:nvPr/>
        </p:nvSpPr>
        <p:spPr>
          <a:xfrm flipH="1">
            <a:off x="4085298" y="5584674"/>
            <a:ext cx="0" cy="445937"/>
          </a:xfrm>
          <a:prstGeom prst="line">
            <a:avLst/>
          </a:prstGeom>
          <a:ln w="38100"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66" name="TextBox 15">
            <a:extLst>
              <a:ext uri="{FF2B5EF4-FFF2-40B4-BE49-F238E27FC236}">
                <a16:creationId xmlns:a16="http://schemas.microsoft.com/office/drawing/2014/main" id="{EEFE28E4-5A3B-7F28-161A-442BF2534894}"/>
              </a:ext>
            </a:extLst>
          </p:cNvPr>
          <p:cNvSpPr txBox="1"/>
          <p:nvPr/>
        </p:nvSpPr>
        <p:spPr>
          <a:xfrm>
            <a:off x="3492891" y="4779411"/>
            <a:ext cx="359420" cy="442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chemeClr val="tx2"/>
                </a:solidFill>
                <a:latin typeface="Arial Narrow" panose="020B0606020202030204" pitchFamily="34" charset="0"/>
                <a:ea typeface="Open Sans"/>
                <a:cs typeface="Open Sans"/>
                <a:sym typeface="Open Sans"/>
              </a:rPr>
              <a:t>сд</a:t>
            </a:r>
          </a:p>
        </p:txBody>
      </p:sp>
      <p:grpSp>
        <p:nvGrpSpPr>
          <p:cNvPr id="67" name="Group 16">
            <a:extLst>
              <a:ext uri="{FF2B5EF4-FFF2-40B4-BE49-F238E27FC236}">
                <a16:creationId xmlns:a16="http://schemas.microsoft.com/office/drawing/2014/main" id="{33DFCCB6-7957-CE22-C636-A4437A337B55}"/>
              </a:ext>
            </a:extLst>
          </p:cNvPr>
          <p:cNvGrpSpPr/>
          <p:nvPr/>
        </p:nvGrpSpPr>
        <p:grpSpPr>
          <a:xfrm>
            <a:off x="536177" y="6461506"/>
            <a:ext cx="4645424" cy="719913"/>
            <a:chOff x="0" y="-412316"/>
            <a:chExt cx="12573799" cy="2465451"/>
          </a:xfrm>
        </p:grpSpPr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890EAE79-E066-A006-3C45-7F8B2337077B}"/>
                </a:ext>
              </a:extLst>
            </p:cNvPr>
            <p:cNvSpPr/>
            <p:nvPr/>
          </p:nvSpPr>
          <p:spPr>
            <a:xfrm>
              <a:off x="0" y="0"/>
              <a:ext cx="12573798" cy="2053135"/>
            </a:xfrm>
            <a:custGeom>
              <a:avLst/>
              <a:gdLst/>
              <a:ahLst/>
              <a:cxnLst/>
              <a:rect l="l" t="t" r="r" b="b"/>
              <a:pathLst>
                <a:path w="12573798" h="2053135">
                  <a:moveTo>
                    <a:pt x="12573798" y="34983"/>
                  </a:moveTo>
                  <a:lnTo>
                    <a:pt x="12573798" y="2018151"/>
                  </a:lnTo>
                  <a:cubicBezTo>
                    <a:pt x="12573798" y="2037472"/>
                    <a:pt x="12558136" y="2053135"/>
                    <a:pt x="12538815" y="2053135"/>
                  </a:cubicBezTo>
                  <a:lnTo>
                    <a:pt x="34983" y="2053135"/>
                  </a:lnTo>
                  <a:cubicBezTo>
                    <a:pt x="25705" y="2053135"/>
                    <a:pt x="16807" y="2049449"/>
                    <a:pt x="10246" y="2042888"/>
                  </a:cubicBezTo>
                  <a:cubicBezTo>
                    <a:pt x="3686" y="2036328"/>
                    <a:pt x="0" y="2027430"/>
                    <a:pt x="0" y="2018151"/>
                  </a:cubicBezTo>
                  <a:lnTo>
                    <a:pt x="0" y="34983"/>
                  </a:lnTo>
                  <a:cubicBezTo>
                    <a:pt x="0" y="25705"/>
                    <a:pt x="3686" y="16807"/>
                    <a:pt x="10246" y="10246"/>
                  </a:cubicBezTo>
                  <a:cubicBezTo>
                    <a:pt x="16807" y="3686"/>
                    <a:pt x="25705" y="0"/>
                    <a:pt x="34983" y="0"/>
                  </a:cubicBezTo>
                  <a:lnTo>
                    <a:pt x="12538815" y="0"/>
                  </a:lnTo>
                  <a:cubicBezTo>
                    <a:pt x="12558136" y="0"/>
                    <a:pt x="12573798" y="15663"/>
                    <a:pt x="12573798" y="34983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69" name="TextBox 18">
              <a:extLst>
                <a:ext uri="{FF2B5EF4-FFF2-40B4-BE49-F238E27FC236}">
                  <a16:creationId xmlns:a16="http://schemas.microsoft.com/office/drawing/2014/main" id="{D662D17C-DE1A-96B8-70A0-FD5E76F61FCD}"/>
                </a:ext>
              </a:extLst>
            </p:cNvPr>
            <p:cNvSpPr txBox="1"/>
            <p:nvPr/>
          </p:nvSpPr>
          <p:spPr>
            <a:xfrm>
              <a:off x="0" y="-412316"/>
              <a:ext cx="12573799" cy="17038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0" name="TextBox 19">
            <a:extLst>
              <a:ext uri="{FF2B5EF4-FFF2-40B4-BE49-F238E27FC236}">
                <a16:creationId xmlns:a16="http://schemas.microsoft.com/office/drawing/2014/main" id="{640371A0-2764-2628-BF22-577144D07F98}"/>
              </a:ext>
            </a:extLst>
          </p:cNvPr>
          <p:cNvSpPr txBox="1"/>
          <p:nvPr/>
        </p:nvSpPr>
        <p:spPr>
          <a:xfrm>
            <a:off x="828998" y="6591300"/>
            <a:ext cx="3879154" cy="3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4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ГОБМП</a:t>
            </a:r>
          </a:p>
        </p:txBody>
      </p:sp>
      <p:grpSp>
        <p:nvGrpSpPr>
          <p:cNvPr id="71" name="Group 20">
            <a:extLst>
              <a:ext uri="{FF2B5EF4-FFF2-40B4-BE49-F238E27FC236}">
                <a16:creationId xmlns:a16="http://schemas.microsoft.com/office/drawing/2014/main" id="{87299CF3-728F-4712-A026-B38E59DCBFA7}"/>
              </a:ext>
            </a:extLst>
          </p:cNvPr>
          <p:cNvGrpSpPr/>
          <p:nvPr/>
        </p:nvGrpSpPr>
        <p:grpSpPr>
          <a:xfrm>
            <a:off x="3401643" y="4704058"/>
            <a:ext cx="1458767" cy="758877"/>
            <a:chOff x="0" y="0"/>
            <a:chExt cx="3946803" cy="20531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9C465A0D-46E3-57E2-4CFB-EBA23120E129}"/>
                </a:ext>
              </a:extLst>
            </p:cNvPr>
            <p:cNvSpPr/>
            <p:nvPr/>
          </p:nvSpPr>
          <p:spPr>
            <a:xfrm>
              <a:off x="0" y="0"/>
              <a:ext cx="3946803" cy="2053135"/>
            </a:xfrm>
            <a:custGeom>
              <a:avLst/>
              <a:gdLst/>
              <a:ahLst/>
              <a:cxnLst/>
              <a:rect l="l" t="t" r="r" b="b"/>
              <a:pathLst>
                <a:path w="3946803" h="2053135">
                  <a:moveTo>
                    <a:pt x="3946803" y="111450"/>
                  </a:moveTo>
                  <a:lnTo>
                    <a:pt x="3946803" y="1941684"/>
                  </a:lnTo>
                  <a:cubicBezTo>
                    <a:pt x="3946803" y="2003237"/>
                    <a:pt x="3896905" y="2053135"/>
                    <a:pt x="3835353" y="2053135"/>
                  </a:cubicBezTo>
                  <a:lnTo>
                    <a:pt x="111450" y="2053135"/>
                  </a:lnTo>
                  <a:cubicBezTo>
                    <a:pt x="81892" y="2053135"/>
                    <a:pt x="53544" y="2041393"/>
                    <a:pt x="32643" y="2020492"/>
                  </a:cubicBezTo>
                  <a:cubicBezTo>
                    <a:pt x="11742" y="1999591"/>
                    <a:pt x="0" y="1971243"/>
                    <a:pt x="0" y="1941684"/>
                  </a:cubicBezTo>
                  <a:lnTo>
                    <a:pt x="0" y="111450"/>
                  </a:lnTo>
                  <a:cubicBezTo>
                    <a:pt x="0" y="49898"/>
                    <a:pt x="49898" y="0"/>
                    <a:pt x="111450" y="0"/>
                  </a:cubicBezTo>
                  <a:lnTo>
                    <a:pt x="3835353" y="0"/>
                  </a:lnTo>
                  <a:cubicBezTo>
                    <a:pt x="3896905" y="0"/>
                    <a:pt x="3946803" y="49898"/>
                    <a:pt x="3946803" y="111450"/>
                  </a:cubicBezTo>
                  <a:close/>
                </a:path>
              </a:pathLst>
            </a:cu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73" name="TextBox 22">
              <a:extLst>
                <a:ext uri="{FF2B5EF4-FFF2-40B4-BE49-F238E27FC236}">
                  <a16:creationId xmlns:a16="http://schemas.microsoft.com/office/drawing/2014/main" id="{27E7F65F-74BC-FDA2-8411-5FDD71F2EFAE}"/>
                </a:ext>
              </a:extLst>
            </p:cNvPr>
            <p:cNvSpPr txBox="1"/>
            <p:nvPr/>
          </p:nvSpPr>
          <p:spPr>
            <a:xfrm>
              <a:off x="0" y="-38100"/>
              <a:ext cx="3946803" cy="209123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8" name="AutoShape 57">
            <a:extLst>
              <a:ext uri="{FF2B5EF4-FFF2-40B4-BE49-F238E27FC236}">
                <a16:creationId xmlns:a16="http://schemas.microsoft.com/office/drawing/2014/main" id="{34CEC27E-2686-A628-A6D9-B8B4CD2921D3}"/>
              </a:ext>
            </a:extLst>
          </p:cNvPr>
          <p:cNvSpPr/>
          <p:nvPr/>
        </p:nvSpPr>
        <p:spPr>
          <a:xfrm>
            <a:off x="7019532" y="7497868"/>
            <a:ext cx="988779" cy="498650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09" name="AutoShape 58">
            <a:extLst>
              <a:ext uri="{FF2B5EF4-FFF2-40B4-BE49-F238E27FC236}">
                <a16:creationId xmlns:a16="http://schemas.microsoft.com/office/drawing/2014/main" id="{47DA8C52-31ED-F8BE-E008-B5E227F5B5C8}"/>
              </a:ext>
            </a:extLst>
          </p:cNvPr>
          <p:cNvSpPr/>
          <p:nvPr/>
        </p:nvSpPr>
        <p:spPr>
          <a:xfrm>
            <a:off x="10470327" y="7530733"/>
            <a:ext cx="1146346" cy="454044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10" name="AutoShape 59">
            <a:extLst>
              <a:ext uri="{FF2B5EF4-FFF2-40B4-BE49-F238E27FC236}">
                <a16:creationId xmlns:a16="http://schemas.microsoft.com/office/drawing/2014/main" id="{B3CFADA5-4433-A30D-D772-2B58D4A7A3C9}"/>
              </a:ext>
            </a:extLst>
          </p:cNvPr>
          <p:cNvSpPr/>
          <p:nvPr/>
        </p:nvSpPr>
        <p:spPr>
          <a:xfrm flipH="1">
            <a:off x="11616672" y="7493256"/>
            <a:ext cx="1253019" cy="494549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11" name="AutoShape 60">
            <a:extLst>
              <a:ext uri="{FF2B5EF4-FFF2-40B4-BE49-F238E27FC236}">
                <a16:creationId xmlns:a16="http://schemas.microsoft.com/office/drawing/2014/main" id="{BF46B1E0-256E-5990-15DD-770BB8F201D7}"/>
              </a:ext>
            </a:extLst>
          </p:cNvPr>
          <p:cNvSpPr/>
          <p:nvPr/>
        </p:nvSpPr>
        <p:spPr>
          <a:xfrm>
            <a:off x="14745260" y="7438381"/>
            <a:ext cx="26466" cy="531501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grpSp>
        <p:nvGrpSpPr>
          <p:cNvPr id="112" name="Group 61">
            <a:extLst>
              <a:ext uri="{FF2B5EF4-FFF2-40B4-BE49-F238E27FC236}">
                <a16:creationId xmlns:a16="http://schemas.microsoft.com/office/drawing/2014/main" id="{6F915A17-99AB-3BA2-E263-B9C7D019F3A0}"/>
              </a:ext>
            </a:extLst>
          </p:cNvPr>
          <p:cNvGrpSpPr/>
          <p:nvPr/>
        </p:nvGrpSpPr>
        <p:grpSpPr>
          <a:xfrm>
            <a:off x="5822666" y="8022016"/>
            <a:ext cx="3832516" cy="758877"/>
            <a:chOff x="0" y="0"/>
            <a:chExt cx="6862457" cy="2053135"/>
          </a:xfrm>
        </p:grpSpPr>
        <p:sp>
          <p:nvSpPr>
            <p:cNvPr id="113" name="Freeform 62">
              <a:extLst>
                <a:ext uri="{FF2B5EF4-FFF2-40B4-BE49-F238E27FC236}">
                  <a16:creationId xmlns:a16="http://schemas.microsoft.com/office/drawing/2014/main" id="{951E6BC1-554D-042B-9C1D-AB4D018354C6}"/>
                </a:ext>
              </a:extLst>
            </p:cNvPr>
            <p:cNvSpPr/>
            <p:nvPr/>
          </p:nvSpPr>
          <p:spPr>
            <a:xfrm>
              <a:off x="0" y="0"/>
              <a:ext cx="6862456" cy="2053135"/>
            </a:xfrm>
            <a:custGeom>
              <a:avLst/>
              <a:gdLst/>
              <a:ahLst/>
              <a:cxnLst/>
              <a:rect l="l" t="t" r="r" b="b"/>
              <a:pathLst>
                <a:path w="6862456" h="2053135">
                  <a:moveTo>
                    <a:pt x="6862456" y="64098"/>
                  </a:moveTo>
                  <a:lnTo>
                    <a:pt x="6862456" y="1989036"/>
                  </a:lnTo>
                  <a:cubicBezTo>
                    <a:pt x="6862456" y="2024437"/>
                    <a:pt x="6833758" y="2053135"/>
                    <a:pt x="6798358" y="2053135"/>
                  </a:cubicBezTo>
                  <a:lnTo>
                    <a:pt x="64098" y="2053135"/>
                  </a:lnTo>
                  <a:cubicBezTo>
                    <a:pt x="28698" y="2053135"/>
                    <a:pt x="0" y="2024437"/>
                    <a:pt x="0" y="1989036"/>
                  </a:cubicBezTo>
                  <a:lnTo>
                    <a:pt x="0" y="64098"/>
                  </a:lnTo>
                  <a:cubicBezTo>
                    <a:pt x="0" y="28698"/>
                    <a:pt x="28698" y="0"/>
                    <a:pt x="64098" y="0"/>
                  </a:cubicBezTo>
                  <a:lnTo>
                    <a:pt x="6798358" y="0"/>
                  </a:lnTo>
                  <a:cubicBezTo>
                    <a:pt x="6833758" y="0"/>
                    <a:pt x="6862456" y="28698"/>
                    <a:pt x="6862456" y="64098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14" name="TextBox 63">
              <a:extLst>
                <a:ext uri="{FF2B5EF4-FFF2-40B4-BE49-F238E27FC236}">
                  <a16:creationId xmlns:a16="http://schemas.microsoft.com/office/drawing/2014/main" id="{171677BA-6F28-71E2-9555-276B7DE46732}"/>
                </a:ext>
              </a:extLst>
            </p:cNvPr>
            <p:cNvSpPr txBox="1"/>
            <p:nvPr/>
          </p:nvSpPr>
          <p:spPr>
            <a:xfrm>
              <a:off x="0" y="-38100"/>
              <a:ext cx="6862457" cy="209123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80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5" name="Group 64">
            <a:extLst>
              <a:ext uri="{FF2B5EF4-FFF2-40B4-BE49-F238E27FC236}">
                <a16:creationId xmlns:a16="http://schemas.microsoft.com/office/drawing/2014/main" id="{E3DF6180-30AE-A42B-06EF-9D98D8D71005}"/>
              </a:ext>
            </a:extLst>
          </p:cNvPr>
          <p:cNvGrpSpPr/>
          <p:nvPr/>
        </p:nvGrpSpPr>
        <p:grpSpPr>
          <a:xfrm>
            <a:off x="13713994" y="8016533"/>
            <a:ext cx="1915340" cy="758877"/>
            <a:chOff x="0" y="0"/>
            <a:chExt cx="4853389" cy="2053135"/>
          </a:xfrm>
        </p:grpSpPr>
        <p:sp>
          <p:nvSpPr>
            <p:cNvPr id="116" name="Freeform 65">
              <a:extLst>
                <a:ext uri="{FF2B5EF4-FFF2-40B4-BE49-F238E27FC236}">
                  <a16:creationId xmlns:a16="http://schemas.microsoft.com/office/drawing/2014/main" id="{FAFA3708-7ADF-E7DF-614E-1EACC409051F}"/>
                </a:ext>
              </a:extLst>
            </p:cNvPr>
            <p:cNvSpPr/>
            <p:nvPr/>
          </p:nvSpPr>
          <p:spPr>
            <a:xfrm>
              <a:off x="0" y="0"/>
              <a:ext cx="4853389" cy="2053135"/>
            </a:xfrm>
            <a:custGeom>
              <a:avLst/>
              <a:gdLst/>
              <a:ahLst/>
              <a:cxnLst/>
              <a:rect l="l" t="t" r="r" b="b"/>
              <a:pathLst>
                <a:path w="4853389" h="2053135">
                  <a:moveTo>
                    <a:pt x="4853389" y="90632"/>
                  </a:moveTo>
                  <a:lnTo>
                    <a:pt x="4853389" y="1962503"/>
                  </a:lnTo>
                  <a:cubicBezTo>
                    <a:pt x="4853389" y="1986540"/>
                    <a:pt x="4843840" y="2009592"/>
                    <a:pt x="4826843" y="2026589"/>
                  </a:cubicBezTo>
                  <a:cubicBezTo>
                    <a:pt x="4809847" y="2043586"/>
                    <a:pt x="4786794" y="2053135"/>
                    <a:pt x="4762757" y="2053135"/>
                  </a:cubicBezTo>
                  <a:lnTo>
                    <a:pt x="90632" y="2053135"/>
                  </a:lnTo>
                  <a:cubicBezTo>
                    <a:pt x="66595" y="2053135"/>
                    <a:pt x="43542" y="2043586"/>
                    <a:pt x="26546" y="2026589"/>
                  </a:cubicBezTo>
                  <a:cubicBezTo>
                    <a:pt x="9549" y="2009592"/>
                    <a:pt x="0" y="1986540"/>
                    <a:pt x="0" y="1962503"/>
                  </a:cubicBezTo>
                  <a:lnTo>
                    <a:pt x="0" y="90632"/>
                  </a:lnTo>
                  <a:cubicBezTo>
                    <a:pt x="0" y="66595"/>
                    <a:pt x="9549" y="43542"/>
                    <a:pt x="26546" y="26546"/>
                  </a:cubicBezTo>
                  <a:cubicBezTo>
                    <a:pt x="43542" y="9549"/>
                    <a:pt x="66595" y="0"/>
                    <a:pt x="90632" y="0"/>
                  </a:cubicBezTo>
                  <a:lnTo>
                    <a:pt x="4762757" y="0"/>
                  </a:lnTo>
                  <a:cubicBezTo>
                    <a:pt x="4786794" y="0"/>
                    <a:pt x="4809847" y="9549"/>
                    <a:pt x="4826843" y="26546"/>
                  </a:cubicBezTo>
                  <a:cubicBezTo>
                    <a:pt x="4843840" y="43542"/>
                    <a:pt x="4853389" y="66595"/>
                    <a:pt x="4853389" y="90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17" name="TextBox 66">
              <a:extLst>
                <a:ext uri="{FF2B5EF4-FFF2-40B4-BE49-F238E27FC236}">
                  <a16:creationId xmlns:a16="http://schemas.microsoft.com/office/drawing/2014/main" id="{0429B224-9D43-2715-0309-62C14CCC9F54}"/>
                </a:ext>
              </a:extLst>
            </p:cNvPr>
            <p:cNvSpPr txBox="1"/>
            <p:nvPr/>
          </p:nvSpPr>
          <p:spPr>
            <a:xfrm>
              <a:off x="0" y="-28575"/>
              <a:ext cx="4853389" cy="208171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РАБОТОДАТЕЛЬ</a:t>
              </a:r>
            </a:p>
          </p:txBody>
        </p:sp>
      </p:grpSp>
      <p:grpSp>
        <p:nvGrpSpPr>
          <p:cNvPr id="119" name="Group 68">
            <a:extLst>
              <a:ext uri="{FF2B5EF4-FFF2-40B4-BE49-F238E27FC236}">
                <a16:creationId xmlns:a16="http://schemas.microsoft.com/office/drawing/2014/main" id="{14080F43-A399-364C-700C-B0CFA6B2A0DF}"/>
              </a:ext>
            </a:extLst>
          </p:cNvPr>
          <p:cNvGrpSpPr/>
          <p:nvPr/>
        </p:nvGrpSpPr>
        <p:grpSpPr>
          <a:xfrm>
            <a:off x="9741342" y="8042211"/>
            <a:ext cx="3775410" cy="758889"/>
            <a:chOff x="0" y="0"/>
            <a:chExt cx="10541970" cy="2053166"/>
          </a:xfrm>
        </p:grpSpPr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CA41227F-B2EC-4738-5965-91B6993E7A3D}"/>
                </a:ext>
              </a:extLst>
            </p:cNvPr>
            <p:cNvSpPr/>
            <p:nvPr/>
          </p:nvSpPr>
          <p:spPr>
            <a:xfrm>
              <a:off x="0" y="0"/>
              <a:ext cx="10541970" cy="2053167"/>
            </a:xfrm>
            <a:custGeom>
              <a:avLst/>
              <a:gdLst/>
              <a:ahLst/>
              <a:cxnLst/>
              <a:rect l="l" t="t" r="r" b="b"/>
              <a:pathLst>
                <a:path w="10541970" h="2053167">
                  <a:moveTo>
                    <a:pt x="10541970" y="41726"/>
                  </a:moveTo>
                  <a:lnTo>
                    <a:pt x="10541970" y="2011441"/>
                  </a:lnTo>
                  <a:cubicBezTo>
                    <a:pt x="10541970" y="2034485"/>
                    <a:pt x="10523289" y="2053167"/>
                    <a:pt x="10500244" y="2053167"/>
                  </a:cubicBezTo>
                  <a:lnTo>
                    <a:pt x="41726" y="2053167"/>
                  </a:lnTo>
                  <a:cubicBezTo>
                    <a:pt x="18681" y="2053167"/>
                    <a:pt x="0" y="2034485"/>
                    <a:pt x="0" y="2011441"/>
                  </a:cubicBezTo>
                  <a:lnTo>
                    <a:pt x="0" y="41726"/>
                  </a:lnTo>
                  <a:cubicBezTo>
                    <a:pt x="0" y="18681"/>
                    <a:pt x="18681" y="0"/>
                    <a:pt x="41726" y="0"/>
                  </a:cubicBezTo>
                  <a:lnTo>
                    <a:pt x="10500244" y="0"/>
                  </a:lnTo>
                  <a:cubicBezTo>
                    <a:pt x="10523289" y="0"/>
                    <a:pt x="10541970" y="18681"/>
                    <a:pt x="10541970" y="41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22" name="TextBox 70">
              <a:extLst>
                <a:ext uri="{FF2B5EF4-FFF2-40B4-BE49-F238E27FC236}">
                  <a16:creationId xmlns:a16="http://schemas.microsoft.com/office/drawing/2014/main" id="{EF83C612-77F1-F36A-F470-E4F34CCF8D42}"/>
                </a:ext>
              </a:extLst>
            </p:cNvPr>
            <p:cNvSpPr txBox="1"/>
            <p:nvPr/>
          </p:nvSpPr>
          <p:spPr>
            <a:xfrm>
              <a:off x="0" y="-38100"/>
              <a:ext cx="10541970" cy="209126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ru-RU" sz="28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</a:rPr>
                <a:t>МИО</a:t>
              </a:r>
              <a:endParaRPr sz="28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</a:endParaRPr>
            </a:p>
          </p:txBody>
        </p:sp>
      </p:grpSp>
      <p:grpSp>
        <p:nvGrpSpPr>
          <p:cNvPr id="123" name="Group 72">
            <a:extLst>
              <a:ext uri="{FF2B5EF4-FFF2-40B4-BE49-F238E27FC236}">
                <a16:creationId xmlns:a16="http://schemas.microsoft.com/office/drawing/2014/main" id="{A2049DF2-9398-0C17-12AA-6C612B7E041C}"/>
              </a:ext>
            </a:extLst>
          </p:cNvPr>
          <p:cNvGrpSpPr/>
          <p:nvPr/>
        </p:nvGrpSpPr>
        <p:grpSpPr>
          <a:xfrm>
            <a:off x="15750991" y="8023505"/>
            <a:ext cx="1881524" cy="780633"/>
            <a:chOff x="0" y="0"/>
            <a:chExt cx="5163369" cy="2159650"/>
          </a:xfrm>
        </p:grpSpPr>
        <p:sp>
          <p:nvSpPr>
            <p:cNvPr id="124" name="Freeform 73">
              <a:extLst>
                <a:ext uri="{FF2B5EF4-FFF2-40B4-BE49-F238E27FC236}">
                  <a16:creationId xmlns:a16="http://schemas.microsoft.com/office/drawing/2014/main" id="{64D9115B-7C02-CFF1-B4BB-D261827A94FC}"/>
                </a:ext>
              </a:extLst>
            </p:cNvPr>
            <p:cNvSpPr/>
            <p:nvPr/>
          </p:nvSpPr>
          <p:spPr>
            <a:xfrm>
              <a:off x="0" y="0"/>
              <a:ext cx="5163369" cy="2159650"/>
            </a:xfrm>
            <a:custGeom>
              <a:avLst/>
              <a:gdLst/>
              <a:ahLst/>
              <a:cxnLst/>
              <a:rect l="l" t="t" r="r" b="b"/>
              <a:pathLst>
                <a:path w="5163369" h="2159650">
                  <a:moveTo>
                    <a:pt x="5163369" y="85191"/>
                  </a:moveTo>
                  <a:lnTo>
                    <a:pt x="5163369" y="2074459"/>
                  </a:lnTo>
                  <a:cubicBezTo>
                    <a:pt x="5163369" y="2121509"/>
                    <a:pt x="5125228" y="2159650"/>
                    <a:pt x="5078178" y="2159650"/>
                  </a:cubicBezTo>
                  <a:lnTo>
                    <a:pt x="85191" y="2159650"/>
                  </a:lnTo>
                  <a:cubicBezTo>
                    <a:pt x="38141" y="2159650"/>
                    <a:pt x="0" y="2121509"/>
                    <a:pt x="0" y="2074459"/>
                  </a:cubicBezTo>
                  <a:lnTo>
                    <a:pt x="0" y="85191"/>
                  </a:lnTo>
                  <a:cubicBezTo>
                    <a:pt x="0" y="38141"/>
                    <a:pt x="38141" y="0"/>
                    <a:pt x="85191" y="0"/>
                  </a:cubicBezTo>
                  <a:lnTo>
                    <a:pt x="5078178" y="0"/>
                  </a:lnTo>
                  <a:cubicBezTo>
                    <a:pt x="5125228" y="0"/>
                    <a:pt x="5163369" y="38141"/>
                    <a:pt x="5163369" y="85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25" name="TextBox 74">
              <a:extLst>
                <a:ext uri="{FF2B5EF4-FFF2-40B4-BE49-F238E27FC236}">
                  <a16:creationId xmlns:a16="http://schemas.microsoft.com/office/drawing/2014/main" id="{6195B864-DE60-9D9F-D30A-573A152AF336}"/>
                </a:ext>
              </a:extLst>
            </p:cNvPr>
            <p:cNvSpPr txBox="1"/>
            <p:nvPr/>
          </p:nvSpPr>
          <p:spPr>
            <a:xfrm>
              <a:off x="0" y="-28575"/>
              <a:ext cx="5163369" cy="218822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4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51 </a:t>
              </a:r>
              <a:r>
                <a:rPr lang="en-US" sz="24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тыс</a:t>
              </a:r>
              <a:r>
                <a:rPr lang="en-US" sz="24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. </a:t>
              </a:r>
              <a:r>
                <a:rPr lang="en-US" sz="24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тенге</a:t>
              </a:r>
              <a:r>
                <a:rPr lang="en-US" sz="24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в </a:t>
              </a:r>
              <a:r>
                <a:rPr lang="en-US" sz="24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год</a:t>
              </a:r>
              <a:endParaRPr lang="en-US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126" name="Group 75">
            <a:extLst>
              <a:ext uri="{FF2B5EF4-FFF2-40B4-BE49-F238E27FC236}">
                <a16:creationId xmlns:a16="http://schemas.microsoft.com/office/drawing/2014/main" id="{98B82C93-848E-F9A9-BD1B-A239A5F9F80E}"/>
              </a:ext>
            </a:extLst>
          </p:cNvPr>
          <p:cNvGrpSpPr/>
          <p:nvPr/>
        </p:nvGrpSpPr>
        <p:grpSpPr>
          <a:xfrm>
            <a:off x="10216416" y="9393711"/>
            <a:ext cx="3760798" cy="614107"/>
            <a:chOff x="0" y="0"/>
            <a:chExt cx="12573799" cy="2053135"/>
          </a:xfrm>
        </p:grpSpPr>
        <p:sp>
          <p:nvSpPr>
            <p:cNvPr id="127" name="Freeform 76">
              <a:extLst>
                <a:ext uri="{FF2B5EF4-FFF2-40B4-BE49-F238E27FC236}">
                  <a16:creationId xmlns:a16="http://schemas.microsoft.com/office/drawing/2014/main" id="{863F2ABB-820F-D156-249B-EB939210A15B}"/>
                </a:ext>
              </a:extLst>
            </p:cNvPr>
            <p:cNvSpPr/>
            <p:nvPr/>
          </p:nvSpPr>
          <p:spPr>
            <a:xfrm>
              <a:off x="0" y="0"/>
              <a:ext cx="12573798" cy="2053135"/>
            </a:xfrm>
            <a:custGeom>
              <a:avLst/>
              <a:gdLst/>
              <a:ahLst/>
              <a:cxnLst/>
              <a:rect l="l" t="t" r="r" b="b"/>
              <a:pathLst>
                <a:path w="12573798" h="2053135">
                  <a:moveTo>
                    <a:pt x="12573798" y="43230"/>
                  </a:moveTo>
                  <a:lnTo>
                    <a:pt x="12573798" y="2009904"/>
                  </a:lnTo>
                  <a:cubicBezTo>
                    <a:pt x="12573798" y="2021370"/>
                    <a:pt x="12569244" y="2032366"/>
                    <a:pt x="12561136" y="2040473"/>
                  </a:cubicBezTo>
                  <a:cubicBezTo>
                    <a:pt x="12553029" y="2048580"/>
                    <a:pt x="12542034" y="2053135"/>
                    <a:pt x="12530568" y="2053135"/>
                  </a:cubicBezTo>
                  <a:lnTo>
                    <a:pt x="43230" y="2053135"/>
                  </a:lnTo>
                  <a:cubicBezTo>
                    <a:pt x="31765" y="2053135"/>
                    <a:pt x="20769" y="2048580"/>
                    <a:pt x="12662" y="2040473"/>
                  </a:cubicBezTo>
                  <a:cubicBezTo>
                    <a:pt x="4555" y="2032366"/>
                    <a:pt x="0" y="2021370"/>
                    <a:pt x="0" y="2009904"/>
                  </a:cubicBezTo>
                  <a:lnTo>
                    <a:pt x="0" y="43230"/>
                  </a:lnTo>
                  <a:cubicBezTo>
                    <a:pt x="0" y="31765"/>
                    <a:pt x="4555" y="20769"/>
                    <a:pt x="12662" y="12662"/>
                  </a:cubicBezTo>
                  <a:cubicBezTo>
                    <a:pt x="20769" y="4555"/>
                    <a:pt x="31765" y="0"/>
                    <a:pt x="43230" y="0"/>
                  </a:cubicBezTo>
                  <a:lnTo>
                    <a:pt x="12530568" y="0"/>
                  </a:lnTo>
                  <a:cubicBezTo>
                    <a:pt x="12542034" y="0"/>
                    <a:pt x="12553029" y="4555"/>
                    <a:pt x="12561136" y="12662"/>
                  </a:cubicBezTo>
                  <a:cubicBezTo>
                    <a:pt x="12569244" y="20769"/>
                    <a:pt x="12573798" y="31765"/>
                    <a:pt x="12573798" y="43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28" name="TextBox 77">
              <a:extLst>
                <a:ext uri="{FF2B5EF4-FFF2-40B4-BE49-F238E27FC236}">
                  <a16:creationId xmlns:a16="http://schemas.microsoft.com/office/drawing/2014/main" id="{5EAB052F-6E9C-53F6-074E-AD3B343E4852}"/>
                </a:ext>
              </a:extLst>
            </p:cNvPr>
            <p:cNvSpPr txBox="1"/>
            <p:nvPr/>
          </p:nvSpPr>
          <p:spPr>
            <a:xfrm>
              <a:off x="0" y="-38100"/>
              <a:ext cx="12573799" cy="209123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41109" tIns="41109" rIns="41109" bIns="41109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280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29" name="AutoShape 78">
            <a:extLst>
              <a:ext uri="{FF2B5EF4-FFF2-40B4-BE49-F238E27FC236}">
                <a16:creationId xmlns:a16="http://schemas.microsoft.com/office/drawing/2014/main" id="{D42F6595-E07E-3F47-5C95-28E48BBD2791}"/>
              </a:ext>
            </a:extLst>
          </p:cNvPr>
          <p:cNvSpPr/>
          <p:nvPr/>
        </p:nvSpPr>
        <p:spPr>
          <a:xfrm>
            <a:off x="8095851" y="8780894"/>
            <a:ext cx="4000963" cy="562120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30" name="AutoShape 79">
            <a:extLst>
              <a:ext uri="{FF2B5EF4-FFF2-40B4-BE49-F238E27FC236}">
                <a16:creationId xmlns:a16="http://schemas.microsoft.com/office/drawing/2014/main" id="{06F06829-E3D3-C58E-47F1-CA83818B1994}"/>
              </a:ext>
            </a:extLst>
          </p:cNvPr>
          <p:cNvSpPr/>
          <p:nvPr/>
        </p:nvSpPr>
        <p:spPr>
          <a:xfrm flipH="1">
            <a:off x="12164701" y="8780892"/>
            <a:ext cx="4793187" cy="562121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32" name="AutoShape 81">
            <a:extLst>
              <a:ext uri="{FF2B5EF4-FFF2-40B4-BE49-F238E27FC236}">
                <a16:creationId xmlns:a16="http://schemas.microsoft.com/office/drawing/2014/main" id="{305D6DB8-D1B7-00C3-B0F8-AC5B98840BD4}"/>
              </a:ext>
            </a:extLst>
          </p:cNvPr>
          <p:cNvSpPr/>
          <p:nvPr/>
        </p:nvSpPr>
        <p:spPr>
          <a:xfrm>
            <a:off x="11411845" y="8780893"/>
            <a:ext cx="752855" cy="562120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44" name="AutoShape 93">
            <a:extLst>
              <a:ext uri="{FF2B5EF4-FFF2-40B4-BE49-F238E27FC236}">
                <a16:creationId xmlns:a16="http://schemas.microsoft.com/office/drawing/2014/main" id="{44522CEC-62F5-EC73-6581-09EA74571699}"/>
              </a:ext>
            </a:extLst>
          </p:cNvPr>
          <p:cNvSpPr/>
          <p:nvPr/>
        </p:nvSpPr>
        <p:spPr>
          <a:xfrm flipH="1">
            <a:off x="8008311" y="7486127"/>
            <a:ext cx="1269587" cy="498650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45" name="TextBox 95">
            <a:extLst>
              <a:ext uri="{FF2B5EF4-FFF2-40B4-BE49-F238E27FC236}">
                <a16:creationId xmlns:a16="http://schemas.microsoft.com/office/drawing/2014/main" id="{45191C14-95FA-D13C-26CB-186239392965}"/>
              </a:ext>
            </a:extLst>
          </p:cNvPr>
          <p:cNvSpPr txBox="1"/>
          <p:nvPr/>
        </p:nvSpPr>
        <p:spPr>
          <a:xfrm>
            <a:off x="777950" y="4879923"/>
            <a:ext cx="10775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ru-RU" sz="4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ДЦП</a:t>
            </a:r>
            <a:endParaRPr lang="en-US" sz="4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7" name="TextBox 97">
            <a:extLst>
              <a:ext uri="{FF2B5EF4-FFF2-40B4-BE49-F238E27FC236}">
                <a16:creationId xmlns:a16="http://schemas.microsoft.com/office/drawing/2014/main" id="{5F419B87-7AF4-5045-6DC8-65CE3B38A74A}"/>
              </a:ext>
            </a:extLst>
          </p:cNvPr>
          <p:cNvSpPr txBox="1"/>
          <p:nvPr/>
        </p:nvSpPr>
        <p:spPr>
          <a:xfrm>
            <a:off x="2102362" y="1769515"/>
            <a:ext cx="987623" cy="55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chemeClr val="tx2"/>
                </a:solidFill>
                <a:latin typeface="Arial Narrow" panose="020B0606020202030204" pitchFamily="34" charset="0"/>
                <a:ea typeface="Open Sans"/>
                <a:cs typeface="Open Sans"/>
                <a:sym typeface="Open Sans"/>
              </a:rPr>
              <a:t>2025</a:t>
            </a:r>
          </a:p>
        </p:txBody>
      </p:sp>
      <p:sp>
        <p:nvSpPr>
          <p:cNvPr id="157" name="TextBox 107">
            <a:extLst>
              <a:ext uri="{FF2B5EF4-FFF2-40B4-BE49-F238E27FC236}">
                <a16:creationId xmlns:a16="http://schemas.microsoft.com/office/drawing/2014/main" id="{001028BE-3D15-917A-ACAD-A0C7DE1F6750}"/>
              </a:ext>
            </a:extLst>
          </p:cNvPr>
          <p:cNvSpPr txBox="1"/>
          <p:nvPr/>
        </p:nvSpPr>
        <p:spPr>
          <a:xfrm>
            <a:off x="6638839" y="8293847"/>
            <a:ext cx="2390526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ГОСУДАРСТВО</a:t>
            </a:r>
          </a:p>
        </p:txBody>
      </p:sp>
      <p:sp>
        <p:nvSpPr>
          <p:cNvPr id="158" name="TextBox 108">
            <a:extLst>
              <a:ext uri="{FF2B5EF4-FFF2-40B4-BE49-F238E27FC236}">
                <a16:creationId xmlns:a16="http://schemas.microsoft.com/office/drawing/2014/main" id="{668326BD-C31B-97A5-5B32-9B9AB2912C7D}"/>
              </a:ext>
            </a:extLst>
          </p:cNvPr>
          <p:cNvSpPr txBox="1"/>
          <p:nvPr/>
        </p:nvSpPr>
        <p:spPr>
          <a:xfrm>
            <a:off x="10554899" y="9617121"/>
            <a:ext cx="2912128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3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ОСМС</a:t>
            </a:r>
            <a:endParaRPr lang="en-US" sz="18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59" name="TextBox 109">
            <a:extLst>
              <a:ext uri="{FF2B5EF4-FFF2-40B4-BE49-F238E27FC236}">
                <a16:creationId xmlns:a16="http://schemas.microsoft.com/office/drawing/2014/main" id="{6D4DC41F-ED36-18CD-7CF2-9553BFC49A56}"/>
              </a:ext>
            </a:extLst>
          </p:cNvPr>
          <p:cNvSpPr txBox="1"/>
          <p:nvPr/>
        </p:nvSpPr>
        <p:spPr>
          <a:xfrm>
            <a:off x="1778899" y="1389871"/>
            <a:ext cx="1868091" cy="488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КАК ЕСТЬ?</a:t>
            </a:r>
          </a:p>
        </p:txBody>
      </p:sp>
      <p:sp>
        <p:nvSpPr>
          <p:cNvPr id="160" name="TextBox 110">
            <a:extLst>
              <a:ext uri="{FF2B5EF4-FFF2-40B4-BE49-F238E27FC236}">
                <a16:creationId xmlns:a16="http://schemas.microsoft.com/office/drawing/2014/main" id="{4F0F45AD-A659-5F57-69D2-11FD31672E46}"/>
              </a:ext>
            </a:extLst>
          </p:cNvPr>
          <p:cNvSpPr txBox="1"/>
          <p:nvPr/>
        </p:nvSpPr>
        <p:spPr>
          <a:xfrm>
            <a:off x="10938448" y="1287807"/>
            <a:ext cx="2145030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КАК БУДЕТ?</a:t>
            </a:r>
          </a:p>
        </p:txBody>
      </p:sp>
      <p:sp>
        <p:nvSpPr>
          <p:cNvPr id="162" name="TextBox 112">
            <a:extLst>
              <a:ext uri="{FF2B5EF4-FFF2-40B4-BE49-F238E27FC236}">
                <a16:creationId xmlns:a16="http://schemas.microsoft.com/office/drawing/2014/main" id="{C4B4EB2E-1A03-D914-61AC-BC69DA3427E0}"/>
              </a:ext>
            </a:extLst>
          </p:cNvPr>
          <p:cNvSpPr txBox="1"/>
          <p:nvPr/>
        </p:nvSpPr>
        <p:spPr>
          <a:xfrm>
            <a:off x="146880" y="7734300"/>
            <a:ext cx="548622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1" lvl="1" indent="-151130" algn="just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Сокращение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гарантированного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пакета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не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означает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сокращение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объёма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помощи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. </a:t>
            </a:r>
          </a:p>
          <a:p>
            <a:pPr marL="302261" lvl="1" indent="-151130" algn="just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Ни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одна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услуга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исчезает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—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меняется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только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источник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её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финансирования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. </a:t>
            </a:r>
          </a:p>
          <a:p>
            <a:pPr marL="302261" lvl="1" indent="-151130" algn="just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Все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застрахованные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граждане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включая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пациентов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с СД, ДЦП и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другими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хроническими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заболеваниями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продолжат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получать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лечение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консультации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и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необходимые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лекарства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как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и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раньше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только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уже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в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рамках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ОСМС.</a:t>
            </a:r>
          </a:p>
        </p:txBody>
      </p:sp>
      <p:sp>
        <p:nvSpPr>
          <p:cNvPr id="163" name="TextBox 113">
            <a:extLst>
              <a:ext uri="{FF2B5EF4-FFF2-40B4-BE49-F238E27FC236}">
                <a16:creationId xmlns:a16="http://schemas.microsoft.com/office/drawing/2014/main" id="{8E8B6F61-7BFA-EF35-2DD5-60BED1D1E811}"/>
              </a:ext>
            </a:extLst>
          </p:cNvPr>
          <p:cNvSpPr txBox="1"/>
          <p:nvPr/>
        </p:nvSpPr>
        <p:spPr>
          <a:xfrm>
            <a:off x="937643" y="6070285"/>
            <a:ext cx="3796812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8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КТО СТРАХОВАТЕЛЬ?</a:t>
            </a:r>
          </a:p>
        </p:txBody>
      </p:sp>
      <p:sp>
        <p:nvSpPr>
          <p:cNvPr id="165" name="TextBox 115">
            <a:extLst>
              <a:ext uri="{FF2B5EF4-FFF2-40B4-BE49-F238E27FC236}">
                <a16:creationId xmlns:a16="http://schemas.microsoft.com/office/drawing/2014/main" id="{CC0DE746-E4F4-A27A-B194-59878C9DD539}"/>
              </a:ext>
            </a:extLst>
          </p:cNvPr>
          <p:cNvSpPr txBox="1"/>
          <p:nvPr/>
        </p:nvSpPr>
        <p:spPr>
          <a:xfrm>
            <a:off x="482695" y="7344452"/>
            <a:ext cx="3732702" cy="4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Важно</a:t>
            </a:r>
            <a:r>
              <a:rPr lang="en-US" sz="2499" b="1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99" b="1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понимать</a:t>
            </a:r>
            <a:r>
              <a:rPr lang="en-US" sz="2499" b="1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: </a:t>
            </a:r>
          </a:p>
        </p:txBody>
      </p:sp>
      <p:grpSp>
        <p:nvGrpSpPr>
          <p:cNvPr id="166" name="Group 119">
            <a:extLst>
              <a:ext uri="{FF2B5EF4-FFF2-40B4-BE49-F238E27FC236}">
                <a16:creationId xmlns:a16="http://schemas.microsoft.com/office/drawing/2014/main" id="{B98753E9-89ED-D15A-2EC9-D229F6C87C13}"/>
              </a:ext>
            </a:extLst>
          </p:cNvPr>
          <p:cNvGrpSpPr/>
          <p:nvPr/>
        </p:nvGrpSpPr>
        <p:grpSpPr>
          <a:xfrm>
            <a:off x="4347615" y="2521778"/>
            <a:ext cx="1129388" cy="1530516"/>
            <a:chOff x="0" y="0"/>
            <a:chExt cx="1505851" cy="2040688"/>
          </a:xfrm>
        </p:grpSpPr>
        <p:sp>
          <p:nvSpPr>
            <p:cNvPr id="167" name="Freeform 120">
              <a:extLst>
                <a:ext uri="{FF2B5EF4-FFF2-40B4-BE49-F238E27FC236}">
                  <a16:creationId xmlns:a16="http://schemas.microsoft.com/office/drawing/2014/main" id="{A0F0D81E-6AA7-7F5D-339E-CB61AECF08CE}"/>
                </a:ext>
              </a:extLst>
            </p:cNvPr>
            <p:cNvSpPr/>
            <p:nvPr/>
          </p:nvSpPr>
          <p:spPr>
            <a:xfrm>
              <a:off x="0" y="0"/>
              <a:ext cx="715983" cy="2040688"/>
            </a:xfrm>
            <a:custGeom>
              <a:avLst/>
              <a:gdLst/>
              <a:ahLst/>
              <a:cxnLst/>
              <a:rect l="l" t="t" r="r" b="b"/>
              <a:pathLst>
                <a:path w="715983" h="2040688">
                  <a:moveTo>
                    <a:pt x="0" y="0"/>
                  </a:moveTo>
                  <a:lnTo>
                    <a:pt x="715983" y="0"/>
                  </a:lnTo>
                  <a:lnTo>
                    <a:pt x="715983" y="2040688"/>
                  </a:lnTo>
                  <a:lnTo>
                    <a:pt x="0" y="2040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5457"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168" name="Freeform 121">
              <a:extLst>
                <a:ext uri="{FF2B5EF4-FFF2-40B4-BE49-F238E27FC236}">
                  <a16:creationId xmlns:a16="http://schemas.microsoft.com/office/drawing/2014/main" id="{1054FFF4-FA58-0911-FB00-7BCE14673038}"/>
                </a:ext>
              </a:extLst>
            </p:cNvPr>
            <p:cNvSpPr/>
            <p:nvPr/>
          </p:nvSpPr>
          <p:spPr>
            <a:xfrm>
              <a:off x="840077" y="0"/>
              <a:ext cx="665774" cy="2040688"/>
            </a:xfrm>
            <a:custGeom>
              <a:avLst/>
              <a:gdLst/>
              <a:ahLst/>
              <a:cxnLst/>
              <a:rect l="l" t="t" r="r" b="b"/>
              <a:pathLst>
                <a:path w="665774" h="2040688">
                  <a:moveTo>
                    <a:pt x="0" y="0"/>
                  </a:moveTo>
                  <a:lnTo>
                    <a:pt x="665774" y="0"/>
                  </a:lnTo>
                  <a:lnTo>
                    <a:pt x="665774" y="2040688"/>
                  </a:lnTo>
                  <a:lnTo>
                    <a:pt x="0" y="2040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169" name="TextBox 95">
            <a:extLst>
              <a:ext uri="{FF2B5EF4-FFF2-40B4-BE49-F238E27FC236}">
                <a16:creationId xmlns:a16="http://schemas.microsoft.com/office/drawing/2014/main" id="{336FFD51-FC16-1C97-21A4-F077789E850C}"/>
              </a:ext>
            </a:extLst>
          </p:cNvPr>
          <p:cNvSpPr txBox="1"/>
          <p:nvPr/>
        </p:nvSpPr>
        <p:spPr>
          <a:xfrm>
            <a:off x="3748914" y="4851288"/>
            <a:ext cx="88172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ru-RU" sz="4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СД</a:t>
            </a:r>
            <a:endParaRPr lang="en-US" sz="4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170" name="Group 3">
            <a:extLst>
              <a:ext uri="{FF2B5EF4-FFF2-40B4-BE49-F238E27FC236}">
                <a16:creationId xmlns:a16="http://schemas.microsoft.com/office/drawing/2014/main" id="{F79F97D5-DD31-0CC5-CF94-ADA8684F11D1}"/>
              </a:ext>
            </a:extLst>
          </p:cNvPr>
          <p:cNvGrpSpPr/>
          <p:nvPr/>
        </p:nvGrpSpPr>
        <p:grpSpPr>
          <a:xfrm>
            <a:off x="10794809" y="2805548"/>
            <a:ext cx="2604014" cy="758877"/>
            <a:chOff x="0" y="0"/>
            <a:chExt cx="7045354" cy="2053135"/>
          </a:xfrm>
        </p:grpSpPr>
        <p:sp>
          <p:nvSpPr>
            <p:cNvPr id="171" name="Freeform 4">
              <a:extLst>
                <a:ext uri="{FF2B5EF4-FFF2-40B4-BE49-F238E27FC236}">
                  <a16:creationId xmlns:a16="http://schemas.microsoft.com/office/drawing/2014/main" id="{DBE39CF5-B796-7137-C352-354E065D3535}"/>
                </a:ext>
              </a:extLst>
            </p:cNvPr>
            <p:cNvSpPr/>
            <p:nvPr/>
          </p:nvSpPr>
          <p:spPr>
            <a:xfrm>
              <a:off x="0" y="0"/>
              <a:ext cx="7045354" cy="2053135"/>
            </a:xfrm>
            <a:custGeom>
              <a:avLst/>
              <a:gdLst/>
              <a:ahLst/>
              <a:cxnLst/>
              <a:rect l="l" t="t" r="r" b="b"/>
              <a:pathLst>
                <a:path w="7045354" h="2053135">
                  <a:moveTo>
                    <a:pt x="7045354" y="62434"/>
                  </a:moveTo>
                  <a:lnTo>
                    <a:pt x="7045354" y="1990700"/>
                  </a:lnTo>
                  <a:cubicBezTo>
                    <a:pt x="7045354" y="2025182"/>
                    <a:pt x="7017401" y="2053135"/>
                    <a:pt x="6982920" y="2053135"/>
                  </a:cubicBezTo>
                  <a:lnTo>
                    <a:pt x="62434" y="2053135"/>
                  </a:lnTo>
                  <a:cubicBezTo>
                    <a:pt x="27953" y="2053135"/>
                    <a:pt x="0" y="2025182"/>
                    <a:pt x="0" y="1990700"/>
                  </a:cubicBezTo>
                  <a:lnTo>
                    <a:pt x="0" y="62434"/>
                  </a:lnTo>
                  <a:cubicBezTo>
                    <a:pt x="0" y="27953"/>
                    <a:pt x="27953" y="0"/>
                    <a:pt x="62434" y="0"/>
                  </a:cubicBezTo>
                  <a:lnTo>
                    <a:pt x="6982920" y="0"/>
                  </a:lnTo>
                  <a:cubicBezTo>
                    <a:pt x="7017401" y="0"/>
                    <a:pt x="7045354" y="27953"/>
                    <a:pt x="7045354" y="62434"/>
                  </a:cubicBezTo>
                  <a:close/>
                </a:path>
              </a:pathLst>
            </a:cu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72" name="TextBox 5">
              <a:extLst>
                <a:ext uri="{FF2B5EF4-FFF2-40B4-BE49-F238E27FC236}">
                  <a16:creationId xmlns:a16="http://schemas.microsoft.com/office/drawing/2014/main" id="{F9559ED7-A335-256F-1BA2-A97E7965AA0E}"/>
                </a:ext>
              </a:extLst>
            </p:cNvPr>
            <p:cNvSpPr txBox="1"/>
            <p:nvPr/>
          </p:nvSpPr>
          <p:spPr>
            <a:xfrm>
              <a:off x="0" y="-38100"/>
              <a:ext cx="7045354" cy="2091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73" name="TextBox 6">
            <a:extLst>
              <a:ext uri="{FF2B5EF4-FFF2-40B4-BE49-F238E27FC236}">
                <a16:creationId xmlns:a16="http://schemas.microsoft.com/office/drawing/2014/main" id="{E563631C-3EF5-C1BE-CE1F-7F7CEF6BB937}"/>
              </a:ext>
            </a:extLst>
          </p:cNvPr>
          <p:cNvSpPr txBox="1"/>
          <p:nvPr/>
        </p:nvSpPr>
        <p:spPr>
          <a:xfrm>
            <a:off x="10956015" y="2891525"/>
            <a:ext cx="231148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Дети</a:t>
            </a:r>
          </a:p>
          <a:p>
            <a:pPr algn="ctr">
              <a:lnSpc>
                <a:spcPts val="2520"/>
              </a:lnSpc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</a:t>
            </a:r>
            <a:r>
              <a:rPr lang="en-US" sz="24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зрослые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(18+)</a:t>
            </a:r>
            <a:endParaRPr lang="en-US" sz="24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74" name="AutoShape 7">
            <a:extLst>
              <a:ext uri="{FF2B5EF4-FFF2-40B4-BE49-F238E27FC236}">
                <a16:creationId xmlns:a16="http://schemas.microsoft.com/office/drawing/2014/main" id="{A19D94E4-948B-537E-0380-750C922EBD69}"/>
              </a:ext>
            </a:extLst>
          </p:cNvPr>
          <p:cNvSpPr/>
          <p:nvPr/>
        </p:nvSpPr>
        <p:spPr>
          <a:xfrm flipH="1">
            <a:off x="10674920" y="3564425"/>
            <a:ext cx="1421895" cy="1133985"/>
          </a:xfrm>
          <a:prstGeom prst="line">
            <a:avLst/>
          </a:prstGeom>
          <a:ln>
            <a:headEnd type="none" w="sm" len="sm"/>
            <a:tailEnd type="arrow" w="med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5" name="AutoShape 8">
            <a:extLst>
              <a:ext uri="{FF2B5EF4-FFF2-40B4-BE49-F238E27FC236}">
                <a16:creationId xmlns:a16="http://schemas.microsoft.com/office/drawing/2014/main" id="{B7081160-6FD8-AE29-7740-CB6B62287CDC}"/>
              </a:ext>
            </a:extLst>
          </p:cNvPr>
          <p:cNvSpPr/>
          <p:nvPr/>
        </p:nvSpPr>
        <p:spPr>
          <a:xfrm>
            <a:off x="12096815" y="3564425"/>
            <a:ext cx="1414099" cy="1099218"/>
          </a:xfrm>
          <a:prstGeom prst="line">
            <a:avLst/>
          </a:prstGeom>
          <a:ln>
            <a:headEnd type="none" w="sm" len="sm"/>
            <a:tailEnd type="arrow" w="med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grpSp>
        <p:nvGrpSpPr>
          <p:cNvPr id="176" name="Group 9">
            <a:extLst>
              <a:ext uri="{FF2B5EF4-FFF2-40B4-BE49-F238E27FC236}">
                <a16:creationId xmlns:a16="http://schemas.microsoft.com/office/drawing/2014/main" id="{421E77B0-883A-AAFB-AAF3-DD0AF49DA38C}"/>
              </a:ext>
            </a:extLst>
          </p:cNvPr>
          <p:cNvGrpSpPr/>
          <p:nvPr/>
        </p:nvGrpSpPr>
        <p:grpSpPr>
          <a:xfrm>
            <a:off x="9904854" y="4762500"/>
            <a:ext cx="1458767" cy="758877"/>
            <a:chOff x="0" y="0"/>
            <a:chExt cx="3946803" cy="20531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7" name="Freeform 10">
              <a:extLst>
                <a:ext uri="{FF2B5EF4-FFF2-40B4-BE49-F238E27FC236}">
                  <a16:creationId xmlns:a16="http://schemas.microsoft.com/office/drawing/2014/main" id="{02E29456-6B5D-ACA0-73DE-EF1C6DF02E92}"/>
                </a:ext>
              </a:extLst>
            </p:cNvPr>
            <p:cNvSpPr/>
            <p:nvPr/>
          </p:nvSpPr>
          <p:spPr>
            <a:xfrm>
              <a:off x="0" y="0"/>
              <a:ext cx="3946803" cy="2053135"/>
            </a:xfrm>
            <a:custGeom>
              <a:avLst/>
              <a:gdLst/>
              <a:ahLst/>
              <a:cxnLst/>
              <a:rect l="l" t="t" r="r" b="b"/>
              <a:pathLst>
                <a:path w="3946803" h="2053135">
                  <a:moveTo>
                    <a:pt x="3946803" y="111450"/>
                  </a:moveTo>
                  <a:lnTo>
                    <a:pt x="3946803" y="1941684"/>
                  </a:lnTo>
                  <a:cubicBezTo>
                    <a:pt x="3946803" y="2003237"/>
                    <a:pt x="3896905" y="2053135"/>
                    <a:pt x="3835353" y="2053135"/>
                  </a:cubicBezTo>
                  <a:lnTo>
                    <a:pt x="111450" y="2053135"/>
                  </a:lnTo>
                  <a:cubicBezTo>
                    <a:pt x="81892" y="2053135"/>
                    <a:pt x="53544" y="2041393"/>
                    <a:pt x="32643" y="2020492"/>
                  </a:cubicBezTo>
                  <a:cubicBezTo>
                    <a:pt x="11742" y="1999591"/>
                    <a:pt x="0" y="1971243"/>
                    <a:pt x="0" y="1941684"/>
                  </a:cubicBezTo>
                  <a:lnTo>
                    <a:pt x="0" y="111450"/>
                  </a:lnTo>
                  <a:cubicBezTo>
                    <a:pt x="0" y="49898"/>
                    <a:pt x="49898" y="0"/>
                    <a:pt x="111450" y="0"/>
                  </a:cubicBezTo>
                  <a:lnTo>
                    <a:pt x="3835353" y="0"/>
                  </a:lnTo>
                  <a:cubicBezTo>
                    <a:pt x="3896905" y="0"/>
                    <a:pt x="3946803" y="49898"/>
                    <a:pt x="3946803" y="111450"/>
                  </a:cubicBezTo>
                  <a:close/>
                </a:path>
              </a:pathLst>
            </a:cu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78" name="TextBox 11">
              <a:extLst>
                <a:ext uri="{FF2B5EF4-FFF2-40B4-BE49-F238E27FC236}">
                  <a16:creationId xmlns:a16="http://schemas.microsoft.com/office/drawing/2014/main" id="{F6EE836F-6299-9CC8-E96D-0F11DBF5320E}"/>
                </a:ext>
              </a:extLst>
            </p:cNvPr>
            <p:cNvSpPr txBox="1"/>
            <p:nvPr/>
          </p:nvSpPr>
          <p:spPr>
            <a:xfrm>
              <a:off x="0" y="-38100"/>
              <a:ext cx="3946803" cy="209123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79" name="Freeform 12">
            <a:extLst>
              <a:ext uri="{FF2B5EF4-FFF2-40B4-BE49-F238E27FC236}">
                <a16:creationId xmlns:a16="http://schemas.microsoft.com/office/drawing/2014/main" id="{DE18A6A0-66F7-82DB-FFAA-CCE06FA97687}"/>
              </a:ext>
            </a:extLst>
          </p:cNvPr>
          <p:cNvSpPr/>
          <p:nvPr/>
        </p:nvSpPr>
        <p:spPr>
          <a:xfrm>
            <a:off x="9597416" y="2699328"/>
            <a:ext cx="1077506" cy="973990"/>
          </a:xfrm>
          <a:custGeom>
            <a:avLst/>
            <a:gdLst/>
            <a:ahLst/>
            <a:cxnLst/>
            <a:rect l="l" t="t" r="r" b="b"/>
            <a:pathLst>
              <a:path w="1508644" h="1171085">
                <a:moveTo>
                  <a:pt x="0" y="0"/>
                </a:moveTo>
                <a:lnTo>
                  <a:pt x="1508644" y="0"/>
                </a:lnTo>
                <a:lnTo>
                  <a:pt x="1508644" y="1171085"/>
                </a:lnTo>
                <a:lnTo>
                  <a:pt x="0" y="11710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81" name="TextBox 15">
            <a:extLst>
              <a:ext uri="{FF2B5EF4-FFF2-40B4-BE49-F238E27FC236}">
                <a16:creationId xmlns:a16="http://schemas.microsoft.com/office/drawing/2014/main" id="{13A0181E-D265-8FB2-3BA9-BB0C171254B0}"/>
              </a:ext>
            </a:extLst>
          </p:cNvPr>
          <p:cNvSpPr txBox="1"/>
          <p:nvPr/>
        </p:nvSpPr>
        <p:spPr>
          <a:xfrm>
            <a:off x="12846102" y="5077957"/>
            <a:ext cx="359420" cy="442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chemeClr val="tx2"/>
                </a:solidFill>
                <a:latin typeface="Arial Narrow" panose="020B0606020202030204" pitchFamily="34" charset="0"/>
                <a:ea typeface="Open Sans"/>
                <a:cs typeface="Open Sans"/>
                <a:sym typeface="Open Sans"/>
              </a:rPr>
              <a:t>сд</a:t>
            </a:r>
          </a:p>
        </p:txBody>
      </p:sp>
      <p:grpSp>
        <p:nvGrpSpPr>
          <p:cNvPr id="182" name="Group 20">
            <a:extLst>
              <a:ext uri="{FF2B5EF4-FFF2-40B4-BE49-F238E27FC236}">
                <a16:creationId xmlns:a16="http://schemas.microsoft.com/office/drawing/2014/main" id="{4FE4B9AE-D818-6ECC-085F-BE8E13431B4D}"/>
              </a:ext>
            </a:extLst>
          </p:cNvPr>
          <p:cNvGrpSpPr/>
          <p:nvPr/>
        </p:nvGrpSpPr>
        <p:grpSpPr>
          <a:xfrm>
            <a:off x="12754854" y="4762512"/>
            <a:ext cx="1458767" cy="758877"/>
            <a:chOff x="0" y="0"/>
            <a:chExt cx="3946803" cy="20531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3" name="Freeform 21">
              <a:extLst>
                <a:ext uri="{FF2B5EF4-FFF2-40B4-BE49-F238E27FC236}">
                  <a16:creationId xmlns:a16="http://schemas.microsoft.com/office/drawing/2014/main" id="{06E41013-8E58-7EE5-C6D2-3A5D7D27C274}"/>
                </a:ext>
              </a:extLst>
            </p:cNvPr>
            <p:cNvSpPr/>
            <p:nvPr/>
          </p:nvSpPr>
          <p:spPr>
            <a:xfrm>
              <a:off x="0" y="0"/>
              <a:ext cx="3946803" cy="2053135"/>
            </a:xfrm>
            <a:custGeom>
              <a:avLst/>
              <a:gdLst/>
              <a:ahLst/>
              <a:cxnLst/>
              <a:rect l="l" t="t" r="r" b="b"/>
              <a:pathLst>
                <a:path w="3946803" h="2053135">
                  <a:moveTo>
                    <a:pt x="3946803" y="111450"/>
                  </a:moveTo>
                  <a:lnTo>
                    <a:pt x="3946803" y="1941684"/>
                  </a:lnTo>
                  <a:cubicBezTo>
                    <a:pt x="3946803" y="2003237"/>
                    <a:pt x="3896905" y="2053135"/>
                    <a:pt x="3835353" y="2053135"/>
                  </a:cubicBezTo>
                  <a:lnTo>
                    <a:pt x="111450" y="2053135"/>
                  </a:lnTo>
                  <a:cubicBezTo>
                    <a:pt x="81892" y="2053135"/>
                    <a:pt x="53544" y="2041393"/>
                    <a:pt x="32643" y="2020492"/>
                  </a:cubicBezTo>
                  <a:cubicBezTo>
                    <a:pt x="11742" y="1999591"/>
                    <a:pt x="0" y="1971243"/>
                    <a:pt x="0" y="1941684"/>
                  </a:cubicBezTo>
                  <a:lnTo>
                    <a:pt x="0" y="111450"/>
                  </a:lnTo>
                  <a:cubicBezTo>
                    <a:pt x="0" y="49898"/>
                    <a:pt x="49898" y="0"/>
                    <a:pt x="111450" y="0"/>
                  </a:cubicBezTo>
                  <a:lnTo>
                    <a:pt x="3835353" y="0"/>
                  </a:lnTo>
                  <a:cubicBezTo>
                    <a:pt x="3896905" y="0"/>
                    <a:pt x="3946803" y="49898"/>
                    <a:pt x="3946803" y="111450"/>
                  </a:cubicBezTo>
                  <a:close/>
                </a:path>
              </a:pathLst>
            </a:cu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84" name="TextBox 22">
              <a:extLst>
                <a:ext uri="{FF2B5EF4-FFF2-40B4-BE49-F238E27FC236}">
                  <a16:creationId xmlns:a16="http://schemas.microsoft.com/office/drawing/2014/main" id="{0EBBABF6-95E4-6936-BC8C-BDD97620D6DC}"/>
                </a:ext>
              </a:extLst>
            </p:cNvPr>
            <p:cNvSpPr txBox="1"/>
            <p:nvPr/>
          </p:nvSpPr>
          <p:spPr>
            <a:xfrm>
              <a:off x="0" y="-38100"/>
              <a:ext cx="3946803" cy="209123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85" name="TextBox 95">
            <a:extLst>
              <a:ext uri="{FF2B5EF4-FFF2-40B4-BE49-F238E27FC236}">
                <a16:creationId xmlns:a16="http://schemas.microsoft.com/office/drawing/2014/main" id="{492C574C-DD8B-2CC7-F6F3-24AAF446B8A1}"/>
              </a:ext>
            </a:extLst>
          </p:cNvPr>
          <p:cNvSpPr txBox="1"/>
          <p:nvPr/>
        </p:nvSpPr>
        <p:spPr>
          <a:xfrm>
            <a:off x="10131161" y="4938377"/>
            <a:ext cx="10775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ru-RU" sz="4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ДЦП</a:t>
            </a:r>
            <a:endParaRPr lang="en-US" sz="4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86" name="TextBox 97">
            <a:extLst>
              <a:ext uri="{FF2B5EF4-FFF2-40B4-BE49-F238E27FC236}">
                <a16:creationId xmlns:a16="http://schemas.microsoft.com/office/drawing/2014/main" id="{1A9F34C7-9894-20C0-5892-F2742E828A7C}"/>
              </a:ext>
            </a:extLst>
          </p:cNvPr>
          <p:cNvSpPr txBox="1"/>
          <p:nvPr/>
        </p:nvSpPr>
        <p:spPr>
          <a:xfrm>
            <a:off x="11445544" y="1801469"/>
            <a:ext cx="987623" cy="55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3399" b="1" dirty="0">
                <a:solidFill>
                  <a:schemeClr val="tx2"/>
                </a:solidFill>
                <a:latin typeface="Arial Narrow" panose="020B0606020202030204" pitchFamily="34" charset="0"/>
                <a:ea typeface="Open Sans"/>
                <a:cs typeface="Open Sans"/>
                <a:sym typeface="Open Sans"/>
              </a:rPr>
              <a:t>2026</a:t>
            </a:r>
            <a:endParaRPr lang="en-US" sz="3399" b="1" dirty="0">
              <a:solidFill>
                <a:schemeClr val="tx2"/>
              </a:solidFill>
              <a:latin typeface="Arial Narrow" panose="020B0606020202030204" pitchFamily="34" charset="0"/>
              <a:ea typeface="Open Sans"/>
              <a:cs typeface="Open Sans"/>
              <a:sym typeface="Open Sans"/>
            </a:endParaRPr>
          </a:p>
        </p:txBody>
      </p:sp>
      <p:grpSp>
        <p:nvGrpSpPr>
          <p:cNvPr id="188" name="Group 119">
            <a:extLst>
              <a:ext uri="{FF2B5EF4-FFF2-40B4-BE49-F238E27FC236}">
                <a16:creationId xmlns:a16="http://schemas.microsoft.com/office/drawing/2014/main" id="{DC538348-7198-50F1-303A-C440BBAEEB5E}"/>
              </a:ext>
            </a:extLst>
          </p:cNvPr>
          <p:cNvGrpSpPr/>
          <p:nvPr/>
        </p:nvGrpSpPr>
        <p:grpSpPr>
          <a:xfrm>
            <a:off x="13690797" y="2553732"/>
            <a:ext cx="1129388" cy="1530516"/>
            <a:chOff x="0" y="0"/>
            <a:chExt cx="1505851" cy="2040688"/>
          </a:xfrm>
        </p:grpSpPr>
        <p:sp>
          <p:nvSpPr>
            <p:cNvPr id="189" name="Freeform 120">
              <a:extLst>
                <a:ext uri="{FF2B5EF4-FFF2-40B4-BE49-F238E27FC236}">
                  <a16:creationId xmlns:a16="http://schemas.microsoft.com/office/drawing/2014/main" id="{068E5D10-1252-E80A-F2B8-1EBF3B620BBB}"/>
                </a:ext>
              </a:extLst>
            </p:cNvPr>
            <p:cNvSpPr/>
            <p:nvPr/>
          </p:nvSpPr>
          <p:spPr>
            <a:xfrm>
              <a:off x="0" y="0"/>
              <a:ext cx="715983" cy="2040688"/>
            </a:xfrm>
            <a:custGeom>
              <a:avLst/>
              <a:gdLst/>
              <a:ahLst/>
              <a:cxnLst/>
              <a:rect l="l" t="t" r="r" b="b"/>
              <a:pathLst>
                <a:path w="715983" h="2040688">
                  <a:moveTo>
                    <a:pt x="0" y="0"/>
                  </a:moveTo>
                  <a:lnTo>
                    <a:pt x="715983" y="0"/>
                  </a:lnTo>
                  <a:lnTo>
                    <a:pt x="715983" y="2040688"/>
                  </a:lnTo>
                  <a:lnTo>
                    <a:pt x="0" y="2040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5457"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190" name="Freeform 121">
              <a:extLst>
                <a:ext uri="{FF2B5EF4-FFF2-40B4-BE49-F238E27FC236}">
                  <a16:creationId xmlns:a16="http://schemas.microsoft.com/office/drawing/2014/main" id="{FC19AE9C-4893-9812-32C6-C72C97990395}"/>
                </a:ext>
              </a:extLst>
            </p:cNvPr>
            <p:cNvSpPr/>
            <p:nvPr/>
          </p:nvSpPr>
          <p:spPr>
            <a:xfrm>
              <a:off x="840077" y="0"/>
              <a:ext cx="665774" cy="2040688"/>
            </a:xfrm>
            <a:custGeom>
              <a:avLst/>
              <a:gdLst/>
              <a:ahLst/>
              <a:cxnLst/>
              <a:rect l="l" t="t" r="r" b="b"/>
              <a:pathLst>
                <a:path w="665774" h="2040688">
                  <a:moveTo>
                    <a:pt x="0" y="0"/>
                  </a:moveTo>
                  <a:lnTo>
                    <a:pt x="665774" y="0"/>
                  </a:lnTo>
                  <a:lnTo>
                    <a:pt x="665774" y="2040688"/>
                  </a:lnTo>
                  <a:lnTo>
                    <a:pt x="0" y="2040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191" name="TextBox 95">
            <a:extLst>
              <a:ext uri="{FF2B5EF4-FFF2-40B4-BE49-F238E27FC236}">
                <a16:creationId xmlns:a16="http://schemas.microsoft.com/office/drawing/2014/main" id="{A9C56174-DE54-D63D-3C0E-8CC2DFAD1EB3}"/>
              </a:ext>
            </a:extLst>
          </p:cNvPr>
          <p:cNvSpPr txBox="1"/>
          <p:nvPr/>
        </p:nvSpPr>
        <p:spPr>
          <a:xfrm>
            <a:off x="13102125" y="4909742"/>
            <a:ext cx="88172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ru-RU" sz="4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СД</a:t>
            </a:r>
            <a:endParaRPr lang="en-US" sz="4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2" name="TextBox 113">
            <a:extLst>
              <a:ext uri="{FF2B5EF4-FFF2-40B4-BE49-F238E27FC236}">
                <a16:creationId xmlns:a16="http://schemas.microsoft.com/office/drawing/2014/main" id="{A5135CFA-2AAF-9B04-04BF-35BEA7C9621E}"/>
              </a:ext>
            </a:extLst>
          </p:cNvPr>
          <p:cNvSpPr txBox="1"/>
          <p:nvPr/>
        </p:nvSpPr>
        <p:spPr>
          <a:xfrm>
            <a:off x="10307701" y="5768808"/>
            <a:ext cx="3796812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8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КТО СТРАХОВАТЕЛЬ?</a:t>
            </a:r>
          </a:p>
        </p:txBody>
      </p:sp>
      <p:cxnSp>
        <p:nvCxnSpPr>
          <p:cNvPr id="194" name="Прямая соединительная линия 193">
            <a:extLst>
              <a:ext uri="{FF2B5EF4-FFF2-40B4-BE49-F238E27FC236}">
                <a16:creationId xmlns:a16="http://schemas.microsoft.com/office/drawing/2014/main" id="{51E97D55-6D0C-F184-D06F-DAAE3673132B}"/>
              </a:ext>
            </a:extLst>
          </p:cNvPr>
          <p:cNvCxnSpPr>
            <a:cxnSpLocks/>
          </p:cNvCxnSpPr>
          <p:nvPr/>
        </p:nvCxnSpPr>
        <p:spPr>
          <a:xfrm>
            <a:off x="6553200" y="6150820"/>
            <a:ext cx="10152000" cy="0"/>
          </a:xfrm>
          <a:prstGeom prst="line">
            <a:avLst/>
          </a:prstGeom>
          <a:ln w="28575">
            <a:solidFill>
              <a:srgbClr val="BE344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AutoShape 13">
            <a:extLst>
              <a:ext uri="{FF2B5EF4-FFF2-40B4-BE49-F238E27FC236}">
                <a16:creationId xmlns:a16="http://schemas.microsoft.com/office/drawing/2014/main" id="{140EF2E2-C216-E466-E062-E72BDEB8DB1B}"/>
              </a:ext>
            </a:extLst>
          </p:cNvPr>
          <p:cNvSpPr/>
          <p:nvPr/>
        </p:nvSpPr>
        <p:spPr>
          <a:xfrm flipH="1">
            <a:off x="6553200" y="6150820"/>
            <a:ext cx="0" cy="466309"/>
          </a:xfrm>
          <a:prstGeom prst="line">
            <a:avLst/>
          </a:prstGeom>
          <a:ln w="38100">
            <a:solidFill>
              <a:srgbClr val="BE344C"/>
            </a:solidFill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7" name="TextBox 18">
            <a:extLst>
              <a:ext uri="{FF2B5EF4-FFF2-40B4-BE49-F238E27FC236}">
                <a16:creationId xmlns:a16="http://schemas.microsoft.com/office/drawing/2014/main" id="{86AF7F65-3B09-91FC-15AC-C79E7BBFD51F}"/>
              </a:ext>
            </a:extLst>
          </p:cNvPr>
          <p:cNvSpPr txBox="1"/>
          <p:nvPr/>
        </p:nvSpPr>
        <p:spPr>
          <a:xfrm>
            <a:off x="5790429" y="6833000"/>
            <a:ext cx="1881524" cy="772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rtlCol="0" anchor="ctr"/>
          <a:lstStyle/>
          <a:p>
            <a:pPr algn="ctr">
              <a:lnSpc>
                <a:spcPts val="1854"/>
              </a:lnSpc>
            </a:pP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Лица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с </a:t>
            </a: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ограниченными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возможностями</a:t>
            </a:r>
            <a:endParaRPr lang="en-US"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03" name="TextBox 18">
            <a:extLst>
              <a:ext uri="{FF2B5EF4-FFF2-40B4-BE49-F238E27FC236}">
                <a16:creationId xmlns:a16="http://schemas.microsoft.com/office/drawing/2014/main" id="{EF3A93E6-D658-EBD6-2C49-BF068C5B8B94}"/>
              </a:ext>
            </a:extLst>
          </p:cNvPr>
          <p:cNvSpPr txBox="1"/>
          <p:nvPr/>
        </p:nvSpPr>
        <p:spPr>
          <a:xfrm>
            <a:off x="7773658" y="6844560"/>
            <a:ext cx="1881524" cy="772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</a:rPr>
              <a:t>Студенты</a:t>
            </a:r>
            <a:endParaRPr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</a:endParaRPr>
          </a:p>
        </p:txBody>
      </p:sp>
      <p:sp>
        <p:nvSpPr>
          <p:cNvPr id="204" name="TextBox 18">
            <a:extLst>
              <a:ext uri="{FF2B5EF4-FFF2-40B4-BE49-F238E27FC236}">
                <a16:creationId xmlns:a16="http://schemas.microsoft.com/office/drawing/2014/main" id="{84005902-2505-F8A4-BFC1-5EAF1A4B536B}"/>
              </a:ext>
            </a:extLst>
          </p:cNvPr>
          <p:cNvSpPr txBox="1"/>
          <p:nvPr/>
        </p:nvSpPr>
        <p:spPr>
          <a:xfrm>
            <a:off x="9741342" y="6830520"/>
            <a:ext cx="1881524" cy="772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Безработные</a:t>
            </a:r>
            <a:endParaRPr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</a:endParaRPr>
          </a:p>
        </p:txBody>
      </p:sp>
      <p:sp>
        <p:nvSpPr>
          <p:cNvPr id="205" name="TextBox 18">
            <a:extLst>
              <a:ext uri="{FF2B5EF4-FFF2-40B4-BE49-F238E27FC236}">
                <a16:creationId xmlns:a16="http://schemas.microsoft.com/office/drawing/2014/main" id="{937053C0-83AD-8498-2AAA-1965CF97C5DB}"/>
              </a:ext>
            </a:extLst>
          </p:cNvPr>
          <p:cNvSpPr txBox="1"/>
          <p:nvPr/>
        </p:nvSpPr>
        <p:spPr>
          <a:xfrm>
            <a:off x="11724571" y="6842080"/>
            <a:ext cx="1881524" cy="772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Категория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 и Е</a:t>
            </a:r>
          </a:p>
        </p:txBody>
      </p:sp>
      <p:sp>
        <p:nvSpPr>
          <p:cNvPr id="206" name="TextBox 18">
            <a:extLst>
              <a:ext uri="{FF2B5EF4-FFF2-40B4-BE49-F238E27FC236}">
                <a16:creationId xmlns:a16="http://schemas.microsoft.com/office/drawing/2014/main" id="{92D6B4F4-1646-B60F-0002-B081F5A0AC08}"/>
              </a:ext>
            </a:extLst>
          </p:cNvPr>
          <p:cNvSpPr txBox="1"/>
          <p:nvPr/>
        </p:nvSpPr>
        <p:spPr>
          <a:xfrm>
            <a:off x="13713994" y="6819900"/>
            <a:ext cx="1881524" cy="772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Работник</a:t>
            </a:r>
            <a:endParaRPr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</a:endParaRPr>
          </a:p>
        </p:txBody>
      </p:sp>
      <p:sp>
        <p:nvSpPr>
          <p:cNvPr id="207" name="TextBox 18">
            <a:extLst>
              <a:ext uri="{FF2B5EF4-FFF2-40B4-BE49-F238E27FC236}">
                <a16:creationId xmlns:a16="http://schemas.microsoft.com/office/drawing/2014/main" id="{33EAACBD-E000-4AC2-08E2-8B932BC4430D}"/>
              </a:ext>
            </a:extLst>
          </p:cNvPr>
          <p:cNvSpPr txBox="1"/>
          <p:nvPr/>
        </p:nvSpPr>
        <p:spPr>
          <a:xfrm>
            <a:off x="15697223" y="6808941"/>
            <a:ext cx="1881524" cy="772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Самозанятый</a:t>
            </a:r>
            <a:endParaRPr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</a:endParaRPr>
          </a:p>
        </p:txBody>
      </p:sp>
      <p:sp>
        <p:nvSpPr>
          <p:cNvPr id="211" name="AutoShape 13">
            <a:extLst>
              <a:ext uri="{FF2B5EF4-FFF2-40B4-BE49-F238E27FC236}">
                <a16:creationId xmlns:a16="http://schemas.microsoft.com/office/drawing/2014/main" id="{09BA467C-D869-5DA1-0A6C-F771022D48FF}"/>
              </a:ext>
            </a:extLst>
          </p:cNvPr>
          <p:cNvSpPr/>
          <p:nvPr/>
        </p:nvSpPr>
        <p:spPr>
          <a:xfrm flipH="1">
            <a:off x="8610600" y="6150820"/>
            <a:ext cx="0" cy="466309"/>
          </a:xfrm>
          <a:prstGeom prst="line">
            <a:avLst/>
          </a:prstGeom>
          <a:ln w="38100">
            <a:solidFill>
              <a:srgbClr val="BE344C"/>
            </a:solidFill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212" name="AutoShape 13">
            <a:extLst>
              <a:ext uri="{FF2B5EF4-FFF2-40B4-BE49-F238E27FC236}">
                <a16:creationId xmlns:a16="http://schemas.microsoft.com/office/drawing/2014/main" id="{E6915C12-680A-9253-0A20-D6F9B12E0EA0}"/>
              </a:ext>
            </a:extLst>
          </p:cNvPr>
          <p:cNvSpPr/>
          <p:nvPr/>
        </p:nvSpPr>
        <p:spPr>
          <a:xfrm flipH="1">
            <a:off x="10674920" y="6134100"/>
            <a:ext cx="0" cy="466309"/>
          </a:xfrm>
          <a:prstGeom prst="line">
            <a:avLst/>
          </a:prstGeom>
          <a:ln w="38100">
            <a:solidFill>
              <a:srgbClr val="BE344C"/>
            </a:solidFill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213" name="AutoShape 13">
            <a:extLst>
              <a:ext uri="{FF2B5EF4-FFF2-40B4-BE49-F238E27FC236}">
                <a16:creationId xmlns:a16="http://schemas.microsoft.com/office/drawing/2014/main" id="{B57EEA42-00E7-E221-9546-B0CF411473CF}"/>
              </a:ext>
            </a:extLst>
          </p:cNvPr>
          <p:cNvSpPr/>
          <p:nvPr/>
        </p:nvSpPr>
        <p:spPr>
          <a:xfrm flipH="1">
            <a:off x="12649200" y="6134100"/>
            <a:ext cx="0" cy="466309"/>
          </a:xfrm>
          <a:prstGeom prst="line">
            <a:avLst/>
          </a:prstGeom>
          <a:ln w="38100">
            <a:solidFill>
              <a:srgbClr val="BE344C"/>
            </a:solidFill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214" name="AutoShape 13">
            <a:extLst>
              <a:ext uri="{FF2B5EF4-FFF2-40B4-BE49-F238E27FC236}">
                <a16:creationId xmlns:a16="http://schemas.microsoft.com/office/drawing/2014/main" id="{D7056A04-2393-89BB-7A93-CA0BDB78CD87}"/>
              </a:ext>
            </a:extLst>
          </p:cNvPr>
          <p:cNvSpPr/>
          <p:nvPr/>
        </p:nvSpPr>
        <p:spPr>
          <a:xfrm flipH="1">
            <a:off x="14630400" y="6115057"/>
            <a:ext cx="0" cy="466309"/>
          </a:xfrm>
          <a:prstGeom prst="line">
            <a:avLst/>
          </a:prstGeom>
          <a:ln w="38100">
            <a:solidFill>
              <a:srgbClr val="BE344C"/>
            </a:solidFill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215" name="AutoShape 13">
            <a:extLst>
              <a:ext uri="{FF2B5EF4-FFF2-40B4-BE49-F238E27FC236}">
                <a16:creationId xmlns:a16="http://schemas.microsoft.com/office/drawing/2014/main" id="{791B678D-98A5-B047-898F-412D1C3A128E}"/>
              </a:ext>
            </a:extLst>
          </p:cNvPr>
          <p:cNvSpPr/>
          <p:nvPr/>
        </p:nvSpPr>
        <p:spPr>
          <a:xfrm flipH="1">
            <a:off x="16687800" y="6150820"/>
            <a:ext cx="0" cy="466309"/>
          </a:xfrm>
          <a:prstGeom prst="line">
            <a:avLst/>
          </a:prstGeom>
          <a:ln w="38100">
            <a:solidFill>
              <a:srgbClr val="BE344C"/>
            </a:solidFill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0697715-3A54-2C7C-CAA6-C9F34AC0B6C3}"/>
              </a:ext>
            </a:extLst>
          </p:cNvPr>
          <p:cNvGrpSpPr/>
          <p:nvPr/>
        </p:nvGrpSpPr>
        <p:grpSpPr>
          <a:xfrm>
            <a:off x="11961470" y="19223"/>
            <a:ext cx="6308472" cy="927956"/>
            <a:chOff x="11963403" y="379975"/>
            <a:chExt cx="6308472" cy="927956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96C04BB0-851D-DC71-DC26-83960B4F38B1}"/>
                </a:ext>
              </a:extLst>
            </p:cNvPr>
            <p:cNvSpPr/>
            <p:nvPr/>
          </p:nvSpPr>
          <p:spPr>
            <a:xfrm>
              <a:off x="11963403" y="379975"/>
              <a:ext cx="6308472" cy="927956"/>
            </a:xfrm>
            <a:prstGeom prst="rect">
              <a:avLst/>
            </a:prstGeom>
            <a:solidFill>
              <a:srgbClr val="EEF5FB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A96A501-AA87-D4E3-C89E-D775CEF4DE1C}"/>
                </a:ext>
              </a:extLst>
            </p:cNvPr>
            <p:cNvSpPr txBox="1"/>
            <p:nvPr/>
          </p:nvSpPr>
          <p:spPr>
            <a:xfrm>
              <a:off x="12956791" y="532737"/>
              <a:ext cx="263872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Министерство здравоохранения</a:t>
              </a:r>
            </a:p>
            <a:p>
              <a:r>
                <a:rPr lang="ru-RU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Республики Казахстан</a:t>
              </a:r>
              <a:endParaRPr lang="x-none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1296EF2C-E67D-FC87-9F7B-410D1901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3513" y="516318"/>
              <a:ext cx="539744" cy="556059"/>
            </a:xfrm>
            <a:prstGeom prst="rect">
              <a:avLst/>
            </a:prstGeom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14F3B47E-3049-560E-7943-C6198B352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3453" y="458447"/>
              <a:ext cx="2798421" cy="671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06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AE588-8FCE-91D1-6E4F-4A5B24556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479BD6B-1885-EB65-A8BF-60671BC79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246" y="472301"/>
            <a:ext cx="539744" cy="556059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EA9628C9-16D0-8EF2-EF0B-C46DEA51FF83}"/>
              </a:ext>
            </a:extLst>
          </p:cNvPr>
          <p:cNvSpPr txBox="1"/>
          <p:nvPr/>
        </p:nvSpPr>
        <p:spPr>
          <a:xfrm>
            <a:off x="15638524" y="488720"/>
            <a:ext cx="2638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Министерство здравоохранения</a:t>
            </a:r>
          </a:p>
          <a:p>
            <a:r>
              <a:rPr lang="ru-RU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Республики Казахстан</a:t>
            </a:r>
            <a:endParaRPr lang="x-none" sz="1400" b="1" spc="-2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F1D08FB-0762-05E8-A4B0-9AFDE68A3602}"/>
              </a:ext>
            </a:extLst>
          </p:cNvPr>
          <p:cNvGrpSpPr/>
          <p:nvPr/>
        </p:nvGrpSpPr>
        <p:grpSpPr>
          <a:xfrm>
            <a:off x="0" y="114300"/>
            <a:ext cx="18269941" cy="927956"/>
            <a:chOff x="2" y="338138"/>
            <a:chExt cx="18269941" cy="927956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D68529B-AC2E-1772-F212-EE6A3FE2E57D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Google Shape;1416;p 2">
              <a:extLst>
                <a:ext uri="{FF2B5EF4-FFF2-40B4-BE49-F238E27FC236}">
                  <a16:creationId xmlns:a16="http://schemas.microsoft.com/office/drawing/2014/main" id="{D49F6516-DE5A-4452-E024-2FDE218E78D2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 lvl="1">
                <a:buSzPts val="2400"/>
                <a:tabLst>
                  <a:tab pos="0" algn="l"/>
                </a:tabLst>
              </a:pPr>
              <a:r>
                <a:rPr lang="ru-RU" sz="36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КЕЙС «ПОЛУЧЕНИЕ УСЛУГИ ПРИ ДЦП»</a:t>
              </a: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35C37055-099E-E500-A20C-1FD6C62A7A7C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9D6CF89-9858-5502-4C6E-3A072984629F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F8CCCB-B2DB-87AA-5686-24A119F4060A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292240AD-6907-5766-0DE9-A4CB5041F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825F5DD0-FA4A-1DCB-EDFB-03313CB51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BD9F604-43E0-B247-FF92-8F8C969720D8}"/>
              </a:ext>
            </a:extLst>
          </p:cNvPr>
          <p:cNvSpPr txBox="1"/>
          <p:nvPr/>
        </p:nvSpPr>
        <p:spPr>
          <a:xfrm>
            <a:off x="228600" y="6515100"/>
            <a:ext cx="6705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600" kern="100">
                <a:solidFill>
                  <a:srgbClr val="0056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b="1" dirty="0">
                <a:solidFill>
                  <a:srgbClr val="FF0000"/>
                </a:solidFill>
              </a:rPr>
              <a:t>ВМЕСТЕ С ТЕМ  </a:t>
            </a:r>
          </a:p>
          <a:p>
            <a:endParaRPr lang="ru-RU" sz="1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FF0000"/>
                </a:solidFill>
              </a:rPr>
              <a:t>В 2026 ГОДУ РАССМОТРЕНО ВЫДЕЛЕНИЕ 20 МЛРД. ТЕНГЕ ДЛЯ СОЗДАНИЯ НЕСНИЖАЕМОГО ЗАПАСА ЛЕКАРСТВЕННЫХ СРЕДСТВ, В ТОМ ЧИСЛЕ НА ВНОВЬ ВЫЯВЛЕННЫХ ПАЦИЕНТОВ</a:t>
            </a:r>
            <a:r>
              <a:rPr lang="ru-RU" sz="1800" b="1" dirty="0">
                <a:solidFill>
                  <a:srgbClr val="002060"/>
                </a:solidFill>
              </a:rPr>
              <a:t>. </a:t>
            </a:r>
            <a:endParaRPr lang="ru-KZ" sz="1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CB0732-DEB9-8C34-2345-AA93ACB06943}"/>
              </a:ext>
            </a:extLst>
          </p:cNvPr>
          <p:cNvSpPr/>
          <p:nvPr/>
        </p:nvSpPr>
        <p:spPr>
          <a:xfrm>
            <a:off x="914400" y="1790700"/>
            <a:ext cx="266700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с Диагнозом ДЦП + инвалидность</a:t>
            </a:r>
            <a:endParaRPr lang="ru-KZ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230AF-F919-AB91-A9B0-80887F5841F0}"/>
              </a:ext>
            </a:extLst>
          </p:cNvPr>
          <p:cNvSpPr txBox="1"/>
          <p:nvPr/>
        </p:nvSpPr>
        <p:spPr>
          <a:xfrm>
            <a:off x="838200" y="2944224"/>
            <a:ext cx="2895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kern="100" dirty="0">
                <a:solidFill>
                  <a:srgbClr val="0056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входит в число </a:t>
            </a:r>
            <a:r>
              <a:rPr lang="ru-RU" sz="1600" b="1" kern="100" dirty="0">
                <a:solidFill>
                  <a:srgbClr val="0056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льготных категорий граждан</a:t>
            </a:r>
            <a:r>
              <a:rPr lang="ru-RU" sz="1600" kern="100" dirty="0">
                <a:solidFill>
                  <a:srgbClr val="0056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автоматически считаются застрахованными, независимо от статуса и пакетов</a:t>
            </a:r>
            <a:endParaRPr lang="ru-KZ" sz="1600" dirty="0">
              <a:solidFill>
                <a:srgbClr val="005696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0168FD-CCA0-E0D2-9D50-B63904175D52}"/>
              </a:ext>
            </a:extLst>
          </p:cNvPr>
          <p:cNvSpPr/>
          <p:nvPr/>
        </p:nvSpPr>
        <p:spPr>
          <a:xfrm>
            <a:off x="4495800" y="1790700"/>
            <a:ext cx="266700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Ребёнку исполняется 18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лет, ситуация также остаётся защищённой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A7ED1B7-4D8C-DC1B-EBC2-62F839F7FB74}"/>
              </a:ext>
            </a:extLst>
          </p:cNvPr>
          <p:cNvCxnSpPr>
            <a:stCxn id="5" idx="3"/>
            <a:endCxn id="15" idx="1"/>
          </p:cNvCxnSpPr>
          <p:nvPr/>
        </p:nvCxnSpPr>
        <p:spPr>
          <a:xfrm>
            <a:off x="3581400" y="23241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77EC62-33D9-6E9D-586A-EEC5FFE7EC7C}"/>
              </a:ext>
            </a:extLst>
          </p:cNvPr>
          <p:cNvSpPr/>
          <p:nvPr/>
        </p:nvSpPr>
        <p:spPr>
          <a:xfrm>
            <a:off x="7696201" y="1790700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он малоподвижен и имеет стойкие ограничения по здоровью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55C7DD-80D9-3960-B87B-5F0B814ADCAE}"/>
              </a:ext>
            </a:extLst>
          </p:cNvPr>
          <p:cNvSpPr/>
          <p:nvPr/>
        </p:nvSpPr>
        <p:spPr>
          <a:xfrm>
            <a:off x="7696200" y="3072543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он способен работать, но пока нигде не трудоустроен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60F9990-29D4-ED69-554B-BE385A23A65F}"/>
              </a:ext>
            </a:extLst>
          </p:cNvPr>
          <p:cNvSpPr/>
          <p:nvPr/>
        </p:nvSpPr>
        <p:spPr>
          <a:xfrm>
            <a:off x="11277600" y="1782597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родителям необходимо подготовить документы заранее и оформить инвалидность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9F72A81-7803-9315-9D6E-54658CB48B9D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7162800" y="2324100"/>
            <a:ext cx="533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id="{C343AF01-CA61-245E-67B8-64DC9949B1A6}"/>
              </a:ext>
            </a:extLst>
          </p:cNvPr>
          <p:cNvSpPr/>
          <p:nvPr/>
        </p:nvSpPr>
        <p:spPr>
          <a:xfrm>
            <a:off x="10993905" y="2133600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9308CCF-CCD3-C3EC-6C28-DCC933EDCDFA}"/>
              </a:ext>
            </a:extLst>
          </p:cNvPr>
          <p:cNvSpPr/>
          <p:nvPr/>
        </p:nvSpPr>
        <p:spPr>
          <a:xfrm>
            <a:off x="14858999" y="1752281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этом случае государство продолжит оплачивать его страховые взносы</a:t>
            </a:r>
          </a:p>
        </p:txBody>
      </p:sp>
      <p:sp>
        <p:nvSpPr>
          <p:cNvPr id="30" name="Стрелка: шеврон 29">
            <a:extLst>
              <a:ext uri="{FF2B5EF4-FFF2-40B4-BE49-F238E27FC236}">
                <a16:creationId xmlns:a16="http://schemas.microsoft.com/office/drawing/2014/main" id="{95E64581-B1B3-190A-2953-B7E2FCD58F97}"/>
              </a:ext>
            </a:extLst>
          </p:cNvPr>
          <p:cNvSpPr/>
          <p:nvPr/>
        </p:nvSpPr>
        <p:spPr>
          <a:xfrm>
            <a:off x="14554200" y="2133600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787B466-24B8-528D-35C8-739C902A94D7}"/>
              </a:ext>
            </a:extLst>
          </p:cNvPr>
          <p:cNvSpPr/>
          <p:nvPr/>
        </p:nvSpPr>
        <p:spPr>
          <a:xfrm>
            <a:off x="11277600" y="3072543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ему нужно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зарегистрироваться как безработному</a:t>
            </a:r>
          </a:p>
        </p:txBody>
      </p:sp>
      <p:sp>
        <p:nvSpPr>
          <p:cNvPr id="32" name="Стрелка: шеврон 31">
            <a:extLst>
              <a:ext uri="{FF2B5EF4-FFF2-40B4-BE49-F238E27FC236}">
                <a16:creationId xmlns:a16="http://schemas.microsoft.com/office/drawing/2014/main" id="{AB2234AC-51F3-B07F-A298-D02B3E95C5DB}"/>
              </a:ext>
            </a:extLst>
          </p:cNvPr>
          <p:cNvSpPr/>
          <p:nvPr/>
        </p:nvSpPr>
        <p:spPr>
          <a:xfrm>
            <a:off x="10972800" y="3314700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11E5ED6-1A6D-0052-049C-E67B895A198B}"/>
              </a:ext>
            </a:extLst>
          </p:cNvPr>
          <p:cNvSpPr/>
          <p:nvPr/>
        </p:nvSpPr>
        <p:spPr>
          <a:xfrm>
            <a:off x="14855741" y="3068882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взносы за него также будет платить государство —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через местные исполнительные органы.</a:t>
            </a:r>
          </a:p>
        </p:txBody>
      </p:sp>
      <p:sp>
        <p:nvSpPr>
          <p:cNvPr id="34" name="Стрелка: шеврон 33">
            <a:extLst>
              <a:ext uri="{FF2B5EF4-FFF2-40B4-BE49-F238E27FC236}">
                <a16:creationId xmlns:a16="http://schemas.microsoft.com/office/drawing/2014/main" id="{324553AA-3329-30D2-E02F-D1EAA1847712}"/>
              </a:ext>
            </a:extLst>
          </p:cNvPr>
          <p:cNvSpPr/>
          <p:nvPr/>
        </p:nvSpPr>
        <p:spPr>
          <a:xfrm>
            <a:off x="14600078" y="3314700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ABA0FFF-5643-F856-CF6D-4988E62C245A}"/>
              </a:ext>
            </a:extLst>
          </p:cNvPr>
          <p:cNvSpPr/>
          <p:nvPr/>
        </p:nvSpPr>
        <p:spPr>
          <a:xfrm>
            <a:off x="7696200" y="4332557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он работает, но получает небольшой доход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D0B9342-5A9C-77B3-0EB1-36AE6BFA9A14}"/>
              </a:ext>
            </a:extLst>
          </p:cNvPr>
          <p:cNvSpPr/>
          <p:nvPr/>
        </p:nvSpPr>
        <p:spPr>
          <a:xfrm>
            <a:off x="11277600" y="4332557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он будет отнесён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к кризисному или экстренному уровню благополучия (категории Д и Е)</a:t>
            </a:r>
          </a:p>
        </p:txBody>
      </p:sp>
      <p:sp>
        <p:nvSpPr>
          <p:cNvPr id="51" name="Стрелка: шеврон 50">
            <a:extLst>
              <a:ext uri="{FF2B5EF4-FFF2-40B4-BE49-F238E27FC236}">
                <a16:creationId xmlns:a16="http://schemas.microsoft.com/office/drawing/2014/main" id="{518ECC35-A8EF-D79B-06D5-C7E75F8E6084}"/>
              </a:ext>
            </a:extLst>
          </p:cNvPr>
          <p:cNvSpPr/>
          <p:nvPr/>
        </p:nvSpPr>
        <p:spPr>
          <a:xfrm>
            <a:off x="10972800" y="4574714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826EE5F-1810-C191-E0A2-530037C3535C}"/>
              </a:ext>
            </a:extLst>
          </p:cNvPr>
          <p:cNvSpPr/>
          <p:nvPr/>
        </p:nvSpPr>
        <p:spPr>
          <a:xfrm>
            <a:off x="14855741" y="4328896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страховые взносы за него будет покрывать государство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Стрелка: шеврон 75">
            <a:extLst>
              <a:ext uri="{FF2B5EF4-FFF2-40B4-BE49-F238E27FC236}">
                <a16:creationId xmlns:a16="http://schemas.microsoft.com/office/drawing/2014/main" id="{D26132F9-92F8-22D0-F854-6F2921CA4E75}"/>
              </a:ext>
            </a:extLst>
          </p:cNvPr>
          <p:cNvSpPr/>
          <p:nvPr/>
        </p:nvSpPr>
        <p:spPr>
          <a:xfrm>
            <a:off x="14600078" y="4574714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0E874D0-191E-B87A-4AE0-69B1E7473298}"/>
              </a:ext>
            </a:extLst>
          </p:cNvPr>
          <p:cNvSpPr/>
          <p:nvPr/>
        </p:nvSpPr>
        <p:spPr>
          <a:xfrm>
            <a:off x="7696200" y="5588910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он студент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033A064-9269-AE53-8F16-E47CD3E03F4D}"/>
              </a:ext>
            </a:extLst>
          </p:cNvPr>
          <p:cNvSpPr/>
          <p:nvPr/>
        </p:nvSpPr>
        <p:spPr>
          <a:xfrm>
            <a:off x="11277600" y="5588910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обучающийся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 очной форме обучения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в организациях среднего, технического и профессионального, после среднего, высшего и послевузовского образования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Стрелка: шеврон 78">
            <a:extLst>
              <a:ext uri="{FF2B5EF4-FFF2-40B4-BE49-F238E27FC236}">
                <a16:creationId xmlns:a16="http://schemas.microsoft.com/office/drawing/2014/main" id="{940E05CC-B40A-DE6A-7544-5182629175D9}"/>
              </a:ext>
            </a:extLst>
          </p:cNvPr>
          <p:cNvSpPr/>
          <p:nvPr/>
        </p:nvSpPr>
        <p:spPr>
          <a:xfrm>
            <a:off x="10972800" y="5831067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FD960C29-98D0-7368-1E3C-B2CA04E8B926}"/>
              </a:ext>
            </a:extLst>
          </p:cNvPr>
          <p:cNvSpPr/>
          <p:nvPr/>
        </p:nvSpPr>
        <p:spPr>
          <a:xfrm>
            <a:off x="14855741" y="5585249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страховые взносы за него будет покрывать государство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Стрелка: шеврон 80">
            <a:extLst>
              <a:ext uri="{FF2B5EF4-FFF2-40B4-BE49-F238E27FC236}">
                <a16:creationId xmlns:a16="http://schemas.microsoft.com/office/drawing/2014/main" id="{FFF084F6-A63E-FB71-BCC1-3B69BDB40427}"/>
              </a:ext>
            </a:extLst>
          </p:cNvPr>
          <p:cNvSpPr/>
          <p:nvPr/>
        </p:nvSpPr>
        <p:spPr>
          <a:xfrm>
            <a:off x="14600078" y="5831067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FD7713D-A50C-C7B0-CBCB-266C52B7B91F}"/>
              </a:ext>
            </a:extLst>
          </p:cNvPr>
          <p:cNvSpPr/>
          <p:nvPr/>
        </p:nvSpPr>
        <p:spPr>
          <a:xfrm>
            <a:off x="7695545" y="6896101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он официально трудоустроен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580B3471-9ADA-566D-DC76-D2232B02F294}"/>
              </a:ext>
            </a:extLst>
          </p:cNvPr>
          <p:cNvSpPr/>
          <p:nvPr/>
        </p:nvSpPr>
        <p:spPr>
          <a:xfrm>
            <a:off x="11276945" y="6896101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взносы за него перечисляет работодатель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Стрелка: шеврон 83">
            <a:extLst>
              <a:ext uri="{FF2B5EF4-FFF2-40B4-BE49-F238E27FC236}">
                <a16:creationId xmlns:a16="http://schemas.microsoft.com/office/drawing/2014/main" id="{16921075-0452-B72B-2001-276F77657FE7}"/>
              </a:ext>
            </a:extLst>
          </p:cNvPr>
          <p:cNvSpPr/>
          <p:nvPr/>
        </p:nvSpPr>
        <p:spPr>
          <a:xfrm>
            <a:off x="10972145" y="7138258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62211367-B76A-3774-44DD-04D108C7C485}"/>
              </a:ext>
            </a:extLst>
          </p:cNvPr>
          <p:cNvSpPr/>
          <p:nvPr/>
        </p:nvSpPr>
        <p:spPr>
          <a:xfrm>
            <a:off x="7744045" y="8304854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он самозанятый (ИП)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3247314-6ED6-D254-4C1D-08B9B49F289F}"/>
              </a:ext>
            </a:extLst>
          </p:cNvPr>
          <p:cNvSpPr/>
          <p:nvPr/>
        </p:nvSpPr>
        <p:spPr>
          <a:xfrm>
            <a:off x="11325445" y="8304854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 самостоятельно уплачивать взнос — 4 250 тенге в месяц или 51 000 тенге в год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Стрелка: шеврон 86">
            <a:extLst>
              <a:ext uri="{FF2B5EF4-FFF2-40B4-BE49-F238E27FC236}">
                <a16:creationId xmlns:a16="http://schemas.microsoft.com/office/drawing/2014/main" id="{0D574759-FB18-AC85-54A3-3F7A616210E2}"/>
              </a:ext>
            </a:extLst>
          </p:cNvPr>
          <p:cNvSpPr/>
          <p:nvPr/>
        </p:nvSpPr>
        <p:spPr>
          <a:xfrm>
            <a:off x="11020645" y="8547011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2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1660</Words>
  <Application>Microsoft Office PowerPoint</Application>
  <PresentationFormat>Произвольный</PresentationFormat>
  <Paragraphs>302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Roboto</vt:lpstr>
      <vt:lpstr>Arial Narrow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заголовок</dc:title>
  <dc:creator>Жадыра Карашутова</dc:creator>
  <cp:lastModifiedBy>Гульнара Ермековна</cp:lastModifiedBy>
  <cp:revision>31</cp:revision>
  <dcterms:created xsi:type="dcterms:W3CDTF">2006-08-16T00:00:00Z</dcterms:created>
  <dcterms:modified xsi:type="dcterms:W3CDTF">2025-12-09T11:37:39Z</dcterms:modified>
  <dc:identifier>DAG5CgZv3a0</dc:identifier>
</cp:coreProperties>
</file>