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6" r:id="rId11"/>
    <p:sldId id="257" r:id="rId12"/>
    <p:sldId id="261" r:id="rId13"/>
    <p:sldId id="258" r:id="rId14"/>
    <p:sldId id="259" r:id="rId15"/>
    <p:sldId id="260" r:id="rId16"/>
    <p:sldId id="26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9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34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40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08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15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25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1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3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8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4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0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D898-9361-43C5-A2CE-5FF6519C9EA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F139B4-572F-4A53-8DF6-F47D2AEE6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5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C4CA0-B7E6-4274-A878-21527EEB0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ru-RU" sz="6000" dirty="0">
                <a:solidFill>
                  <a:srgbClr val="FFFFFF"/>
                </a:solidFill>
              </a:rPr>
              <a:t>МЕДИЦИНСКАЯ ПОМОЩЬ ПРИ БЕСПЛОДИИ</a:t>
            </a:r>
            <a:endParaRPr lang="ru-KZ" sz="6000" dirty="0">
              <a:solidFill>
                <a:srgbClr val="FFFFFF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1A1C3F-43FC-432F-ACAF-6FCE0D1EE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96" y="3234266"/>
            <a:ext cx="3259667" cy="34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67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C55D27F9-7623-4A6E-89FF-87E6C4E0D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B7CFC0-1E17-41C5-BF93-16E99B1F89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640594F-E37B-4D91-8E95-9DA62A9B96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3C9D004-5359-4937-9D4B-EC8988806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DE8B4BF-A71A-4324-A033-7886CF70A0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697F627-1058-435C-96D4-98AB552C6A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2EF457-D744-4C61-8670-518EC1D2D5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645924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9E61018-BC96-47DC-B47F-FFBA96BAD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CA434EC-618C-4787-86BA-1BF47478E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17">
              <a:extLst>
                <a:ext uri="{FF2B5EF4-FFF2-40B4-BE49-F238E27FC236}">
                  <a16:creationId xmlns:a16="http://schemas.microsoft.com/office/drawing/2014/main" id="{97378863-CDB3-4B0F-A65C-98A1252DD0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0B5F-EC25-4C31-8225-0B779AAB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67012"/>
            <a:ext cx="7766936" cy="278382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МАРШРУТ ПАЦИЕНТА НА ЭКО</a:t>
            </a:r>
          </a:p>
        </p:txBody>
      </p:sp>
    </p:spTree>
    <p:extLst>
      <p:ext uri="{BB962C8B-B14F-4D97-AF65-F5344CB8AC3E}">
        <p14:creationId xmlns:p14="http://schemas.microsoft.com/office/powerpoint/2010/main" val="6406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85E2E-536B-4911-8C77-FA701BBC4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ru-RU" sz="3300" u="sng"/>
              <a:t>КАБИНЕТ ПЛАНИРОВАНИЯ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27904-DB4A-4E9F-B3A5-384B8EBD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/>
              <a:t>1. ВРАЧ, РАБОТАЮЩИЙ В КАБИНЕТЕ ПЛАНИРОВАНИЯ СЕМЬИ, ЕЖЕМЕСЯЧНО ПРОВОДИТЬ МОНИТОРИНГ ПРИКРЕПЛЕННОГО НАСЕЛЕНИЯ С ЦЕЛЬЮ ВЫЯВЛЕНИЯ СУПРУЖЕСКИХ ПАР С БЕСПЛОДИЕМ И ПРИГЛАШАЕТ НА ПРИЕМ</a:t>
            </a:r>
          </a:p>
          <a:p>
            <a:pPr marL="0" indent="0">
              <a:buNone/>
            </a:pPr>
            <a:r>
              <a:rPr lang="ru-RU" dirty="0"/>
              <a:t>2. ПАЦИЕНТКАМ В ВОЗРАСТЕ 30 ЛЕТ ПРИ ОТСУСТВИИ ДЕТЕЙ ОПРЕДЕЛИТЬ АМГ (</a:t>
            </a:r>
            <a:r>
              <a:rPr lang="ru-RU" u="sng"/>
              <a:t>СКРИНИНГ ОВАРИАЛЬНОГО РЕЗЕРВА</a:t>
            </a:r>
            <a:r>
              <a:rPr lang="ru-RU" dirty="0"/>
              <a:t>) ПРИ АМГ 1,0 И НИЖЕ КОНСУЛЬТАЦИЯ РЕПРОДУКТОЛОГА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, внутренний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AF207573-E22D-4DF1-AB82-A8648D68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1802" cy="2637692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19EA334-1A7E-4A61-BAF9-D5E4C27B1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0308"/>
            <a:ext cx="4241802" cy="26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8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92351-AB5D-4EEB-AF38-C983B6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УЧАСТКОВЫЙ ГИНЕКОЛОГ ПОЛИКЛИНИКИ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F4A3F-7C2B-4C6A-A486-E701FD386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274" y="2133600"/>
            <a:ext cx="350705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НАПРАВИТЬ В КАБИНЕТ ПЛАНИРОВАНИЯ СЕМЬИ В СЛУЧАЕ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313456-7201-4536-8CF5-DADA7F28F6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ОТСУСТВИЕ БЕРЕМЕННОСТИ У ПАЦИЕНТКИ ДО 35 ЛЕТ В ТЕЧЕНИИ ГОДА</a:t>
            </a:r>
          </a:p>
          <a:p>
            <a:r>
              <a:rPr lang="ru-RU" dirty="0"/>
              <a:t>ОТСУСТВИЕ БЕРЕМЕННОСТИ У ПАЦИЕНТКИ ОТ 35 ЛЕТ И СТАРШЕ В ТЕЧЕНИИ 6 МЕСЯЦЕВ</a:t>
            </a:r>
          </a:p>
          <a:p>
            <a:r>
              <a:rPr lang="ru-RU" dirty="0"/>
              <a:t>ПАЦИЕНТКА 30 ЛЕТ ОТСУТСТВИЕ ДЕТЕЙ И БЕРЕМЕННОСТИ</a:t>
            </a:r>
          </a:p>
          <a:p>
            <a:r>
              <a:rPr lang="ru-RU" dirty="0"/>
              <a:t>ПАЦИЕНТКИ С ПРИВЫЧНЫМ НЕВЫНАШИВАНИЕМ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67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13154-BC79-473F-B2EC-A3D145CB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3973"/>
            <a:ext cx="10515600" cy="193202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ВРАЧ КАБИНЕТА ПЛАНИРОВАНИЯ СЕМЬИ</a:t>
            </a:r>
            <a:br>
              <a:rPr lang="ru-RU" dirty="0"/>
            </a:br>
            <a:r>
              <a:rPr lang="ru-RU" sz="2700" dirty="0"/>
              <a:t>при наличии ЭГП заключение терапевта о состоянии здоровья и возможности вынашивания беременности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46B32-E60F-484E-9B6D-C4D7B96A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5639"/>
            <a:ext cx="5181600" cy="44716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u="sng" dirty="0"/>
              <a:t>ПАЦИЕНТЫ ДО 35 ЛЕТ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АМГ, ЛГ, ФСГ, ТТГ, Пролактин на 2-4 день менструального цикла</a:t>
            </a:r>
          </a:p>
          <a:p>
            <a:pPr>
              <a:buFontTx/>
              <a:buChar char="-"/>
            </a:pPr>
            <a:r>
              <a:rPr lang="ru-RU" dirty="0" err="1"/>
              <a:t>Спермограмма</a:t>
            </a:r>
            <a:r>
              <a:rPr lang="ru-RU" dirty="0"/>
              <a:t>, </a:t>
            </a:r>
            <a:r>
              <a:rPr lang="en-US" dirty="0"/>
              <a:t>MAR </a:t>
            </a:r>
            <a:r>
              <a:rPr lang="ru-RU" dirty="0"/>
              <a:t>тест, консультация андролога</a:t>
            </a:r>
          </a:p>
          <a:p>
            <a:pPr>
              <a:buFontTx/>
              <a:buChar char="-"/>
            </a:pPr>
            <a:r>
              <a:rPr lang="ru-RU" dirty="0"/>
              <a:t>Проходимость маточных труб (ГСГ или лапароскопия)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03EBEE-4202-4EC1-AF9D-B279E6C8C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5639"/>
            <a:ext cx="5181600" cy="399132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u="sng" dirty="0"/>
              <a:t>ПАЦИЕНТЫ ОТ 35 ЛЕТ</a:t>
            </a:r>
          </a:p>
          <a:p>
            <a:endParaRPr lang="ru-RU" dirty="0"/>
          </a:p>
          <a:p>
            <a:pPr>
              <a:buFontTx/>
              <a:buChar char="-"/>
            </a:pPr>
            <a:r>
              <a:rPr lang="ru-RU" dirty="0"/>
              <a:t>АМГ, ЛГ, ФСГ, ТТГ, Пролактин на 2-4 день менструального цикла</a:t>
            </a:r>
          </a:p>
          <a:p>
            <a:pPr>
              <a:buFontTx/>
              <a:buChar char="-"/>
            </a:pPr>
            <a:r>
              <a:rPr lang="ru-RU" dirty="0" err="1"/>
              <a:t>Спермограмма</a:t>
            </a:r>
            <a:r>
              <a:rPr lang="ru-RU" dirty="0"/>
              <a:t>, </a:t>
            </a:r>
            <a:r>
              <a:rPr lang="en-US" dirty="0"/>
              <a:t>MAR </a:t>
            </a:r>
            <a:r>
              <a:rPr lang="ru-RU" dirty="0"/>
              <a:t>тест, консультация андролога</a:t>
            </a:r>
          </a:p>
          <a:p>
            <a:pPr>
              <a:buFontTx/>
              <a:buChar char="-"/>
            </a:pPr>
            <a:r>
              <a:rPr lang="ru-RU" dirty="0"/>
              <a:t>Проходимость маточных труб (ГСГ или лапароскопия)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8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10A1E-3F02-4806-8C84-219A9B63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ВРАЧ КАБИНЕТА ПЛАНИРОВАНИЯ СЕМЬИ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774306-46BD-4E77-8E25-34EAABEC9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 ПОЛУЧЕННЫМИ РЕЗУЛЬТАТАМИ ДАЕТ НАПРАВЛЕНИЕ НА КОНСУЛЬТАЦИЮ К РЕПРОДУКТОЛОГУ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!!!</a:t>
            </a:r>
            <a:r>
              <a:rPr lang="ru-RU" dirty="0"/>
              <a:t> КОНСУЛЬТАЦИЯ РЕПРОДУКТОЛОГА ВКЛЮЧАЕТ УЗИ ОРГАНОВ МАЛОГО ТАЗА </a:t>
            </a:r>
            <a:r>
              <a:rPr lang="ru-RU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6" name="Рисунок 5" descr="Изображение выглядит как текст, человек, внутренни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85AB571B-9AA8-4BD5-AF30-7A0C34432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28" y="4519840"/>
            <a:ext cx="2926080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88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26CC2-637B-4A30-B547-EDF3F196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 РЕПРОДУКТОЛОГА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8DC2B-034D-4C08-96D2-76E5153D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/>
              <a:t>Подать документы для постановки в очередь на ЭКО в рамках ГОБМП</a:t>
            </a:r>
          </a:p>
          <a:p>
            <a:pPr marL="0" indent="0">
              <a:buNone/>
            </a:pPr>
            <a:r>
              <a:rPr lang="ru-RU" dirty="0"/>
              <a:t>(выдается заключение квотной комиссии + протокол ЭКО центра, в котором пациентка желает проходить ЭКО)</a:t>
            </a:r>
          </a:p>
          <a:p>
            <a:r>
              <a:rPr lang="ru-RU" b="1" u="sng" dirty="0"/>
              <a:t>Нет показаний для проведения ЭКО в рамках ГОБМП</a:t>
            </a:r>
          </a:p>
          <a:p>
            <a:pPr marL="0" indent="0">
              <a:buNone/>
            </a:pPr>
            <a:r>
              <a:rPr lang="ru-RU" dirty="0"/>
              <a:t>(описание и пояснение прилагается индивидуально каждому пациенту)</a:t>
            </a:r>
          </a:p>
          <a:p>
            <a:r>
              <a:rPr lang="ru-RU" b="1" u="sng" dirty="0"/>
              <a:t>Дообследование и устранения выявленных причин</a:t>
            </a:r>
          </a:p>
          <a:p>
            <a:pPr marL="0" indent="0">
              <a:buNone/>
            </a:pPr>
            <a:r>
              <a:rPr lang="ru-RU" dirty="0"/>
              <a:t>(план дообследования и лечения прилагается)</a:t>
            </a:r>
          </a:p>
        </p:txBody>
      </p:sp>
    </p:spTree>
    <p:extLst>
      <p:ext uri="{BB962C8B-B14F-4D97-AF65-F5344CB8AC3E}">
        <p14:creationId xmlns:p14="http://schemas.microsoft.com/office/powerpoint/2010/main" val="1974304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C26C7-47AA-4B33-9670-6DEC6E4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ПАЦИЕНТ С ЗАКЛЮЧЕНИЕ РЕПРОДУКТОЛОГА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52C49-CFC4-4942-A872-971EDBC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СДАЕТ ЗАКЛЮЧЕНИЕ РЕПРОДУКТОЛОГА И ПРОТОКОЛ КОМИССИИ ВРАЧУ КАБИНЕТА ПЛАНИРОВАНИЯ СЕМЬИ </a:t>
            </a:r>
          </a:p>
          <a:p>
            <a:r>
              <a:rPr lang="ru-RU" dirty="0"/>
              <a:t>ВРАЧ ВЫДАЕТ СПИСОК АНАЛИЗОВ </a:t>
            </a:r>
          </a:p>
          <a:p>
            <a:r>
              <a:rPr lang="ru-RU" dirty="0"/>
              <a:t>ПАЦИЕНТ ПРОИЗВОДИТ СБОР АНАЛИЗОВ ПО СПИСКУ , </a:t>
            </a:r>
          </a:p>
          <a:p>
            <a:r>
              <a:rPr lang="ru-RU" dirty="0"/>
              <a:t>ПО РЕЗУЛЬТАТАМ АНАЛИЗОВ ВРАЧ ПИШЕТ ВЫПИСКУ И ПАЦИЕНТ С ВЫПИСКОЙ ПОЛИКЛИНИКЕ И ПРОТОКОЛОМ КОМИССИИ РЕГИСТРИРУЕТ НАПРАВЛЕНИЕ НА ГОСПИТАЛИЗАЦИЮ В ПОРТАЛ БЮРО ГОСПИТАЛИЗАЦИИ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83864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FC353-FFF6-4306-80FA-73CE9261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ru-RU" sz="3300">
                <a:solidFill>
                  <a:schemeClr val="tx1">
                    <a:lumMod val="85000"/>
                    <a:lumOff val="15000"/>
                  </a:schemeClr>
                </a:solidFill>
              </a:rPr>
              <a:t>ПРИ ВОЗНИКНОВЕНИИ ВОПРОСОВ</a:t>
            </a:r>
            <a:endParaRPr lang="ru-KZ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005EF-722B-4517-B715-13E74622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СЛОБОДЧИКОВА ТАТЬЯНА СЕРГЕЕВНА</a:t>
            </a:r>
          </a:p>
          <a:p>
            <a:pPr marL="0" indent="0">
              <a:buNone/>
            </a:pPr>
            <a:endParaRPr lang="ru-RU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+77013965482</a:t>
            </a:r>
            <a:endParaRPr lang="ru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0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66102-96C9-4EC1-8EF9-534F75EA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ПРОГРАММА «</a:t>
            </a:r>
            <a:r>
              <a:rPr lang="kk-KZ" dirty="0"/>
              <a:t>АҢСАҒАН СӘБИ</a:t>
            </a:r>
            <a:r>
              <a:rPr lang="ru-RU" dirty="0"/>
              <a:t>»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1CB61-ECC9-4D65-B33B-ADA1B8451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целях реализации послания Президента РК к народу от 01.09.2020 года «Казахстан в новой реальности: время действий» и с целью подготовки к запуску специальной программы «АҢСАҒАН СӘБИ» с 2021 года для эффективного проведения ВРТ  пациентам с бесплодием, для улучшения семейно-демографической ситуации в области:</a:t>
            </a:r>
          </a:p>
          <a:p>
            <a:pPr marL="514350" indent="-514350">
              <a:buAutoNum type="arabicPeriod"/>
            </a:pPr>
            <a:r>
              <a:rPr lang="ru-RU" dirty="0"/>
              <a:t>Определен ответственный специалист по мониторингу отбора и направления пациентов на ВРТ, региональный координатор</a:t>
            </a:r>
          </a:p>
          <a:p>
            <a:pPr marL="514350" indent="-514350">
              <a:buAutoNum type="arabicPeriod"/>
            </a:pPr>
            <a:r>
              <a:rPr lang="ru-RU" dirty="0"/>
              <a:t>Создана региональная комиссия</a:t>
            </a:r>
          </a:p>
          <a:p>
            <a:pPr marL="514350" indent="-514350">
              <a:buAutoNum type="arabicPeriod"/>
            </a:pPr>
            <a:r>
              <a:rPr lang="ru-RU" dirty="0"/>
              <a:t>Утверждена ведущая медицинская организация в качестве организационно-методического и координационного центра по оказанию ВРТ ТОО «Региональный акушерско-гинекологический центр» </a:t>
            </a:r>
            <a:endParaRPr lang="ru-KZ" dirty="0"/>
          </a:p>
        </p:txBody>
      </p:sp>
      <p:pic>
        <p:nvPicPr>
          <p:cNvPr id="5" name="Рисунок 4" descr="Изображение выглядит как человек, стена, внутренний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A57BDFF4-364F-4384-8E4F-55B7BD2A4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91" y="0"/>
            <a:ext cx="3503458" cy="2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5B59A-1EDE-4A0F-95EF-4BAFBEAB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2021 год </a:t>
            </a:r>
            <a:endParaRPr lang="ru-KZ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1E70B-3BFF-41C2-A836-B9A9C60F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0" y="1392702"/>
            <a:ext cx="4467389" cy="336794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A8DAFBD-98C8-40B4-910B-35CC765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Выделено 7000 циклов ЭКО в рамках ОСМС в Республики Казахстан, из них 532 на Карагандинскую область </a:t>
            </a:r>
          </a:p>
          <a:p>
            <a:pPr marL="0" indent="0">
              <a:buNone/>
            </a:pPr>
            <a:endParaRPr lang="ru-RU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2021 год обозначен Президентом РК годом села, поэтому 60% пациентов должны быть жителями села</a:t>
            </a:r>
          </a:p>
          <a:p>
            <a:pPr marL="0" indent="0">
              <a:buNone/>
            </a:pPr>
            <a:endParaRPr lang="ru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5D669-C3AD-4CC4-87DD-A09085402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ПРИКАЗ МЗ РК ОТ 15 ДЕКАБРЯ 2020 ГОДА №</a:t>
            </a:r>
            <a:r>
              <a:rPr lang="kk-KZ" dirty="0"/>
              <a:t>ҚР ДСМ-272-2020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0BA25-12FE-4943-B600-1F18B264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kk-KZ" dirty="0"/>
          </a:p>
          <a:p>
            <a:pPr marL="0" indent="0" algn="ctr">
              <a:buNone/>
            </a:pPr>
            <a:endParaRPr lang="kk-KZ" dirty="0"/>
          </a:p>
          <a:p>
            <a:pPr marL="0" indent="0" algn="ctr">
              <a:buNone/>
            </a:pPr>
            <a:r>
              <a:rPr lang="kk-KZ" dirty="0"/>
              <a:t>Об утверждении правил и условий проведения вспомогательных репродутивных методов и технологий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367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CBBC2-33A4-4ACD-80D2-6B554297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kk-K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ДЛЯ ПРОВЕДЕНИЯ ПРОЦЕДУРЫ ИСКУСТВЕННОГО ОПЛОДОТВОРЕНИЯ В РАМКАХ ОСМС ЯВЛЯЕТСЯ</a:t>
            </a:r>
            <a:endParaRPr lang="ru-KZ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A47F6-9467-4A3B-B0F4-54490A198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kk-KZ">
                <a:solidFill>
                  <a:srgbClr val="FFFFFF"/>
                </a:solidFill>
              </a:rPr>
              <a:t>Возраст пациентов 18-42 лет</a:t>
            </a:r>
            <a:r>
              <a:rPr lang="ru-RU">
                <a:solidFill>
                  <a:srgbClr val="FFFFFF"/>
                </a:solidFill>
              </a:rPr>
              <a:t>, с нормальным соматическим, эндокринным статусом, в том числе удовлетворительным овариальным резервом, характеризующимся наличием не менее 2 факторов из следующих: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	1. АМГ 1,0 и больше нанограмм/миллилитр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	2. ФСГ меньше 12 на 2-5 день цикла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	3. количество антральных фолликулов не меньше 3 на 2-5 день цикла в каждом яичнике или 6 антральных фолликулов в случае единственного яичника</a:t>
            </a:r>
            <a:endParaRPr lang="ru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5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6CE4B-2E12-4532-801C-CD72E5D2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ДЛЯ ПРОВЕДЕНИЯ ПРОЦЕДУРЫ ИСКУСТВЕННОГО ОПЛОДОТВОРЕНИЯ В РАМКАХ ОСМС ЯВЛЯЕТСЯ</a:t>
            </a:r>
            <a:endParaRPr lang="ru-KZ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9AEB9-0961-4226-8C97-630B3530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Отсутствие факторов снижения наступления беременности (аномалия развития внутренних половых органов, препятствующее имплантации и развитию беременности, гидро (сактосальпингсы), синехии полости матки, эндометриоз, кисты яичников, необтурационная азооспермия)</a:t>
            </a:r>
          </a:p>
          <a:p>
            <a:endParaRPr lang="ru-KZ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6910BEE6-03EC-4581-9DEC-248858C48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46" y="4192172"/>
            <a:ext cx="4333238" cy="26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2A6E7-4D62-4039-BA8B-7A66CDEF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ДЛЯ ПРОВЕДЕНИЯ ПРОЦЕДУРЫ ИСКУСТВЕННОГО ОПЛОДОТВОРЕНИЯ В РАМКАХ ОСМС ЯВЛЯЕТСЯ</a:t>
            </a:r>
            <a:endParaRPr lang="ru-KZ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D0B11-DE2F-49CA-9D78-7BB404AB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Отсутствие состояний, при которых для обеспечения эффективности процедуры ВРТ показано использование донорских половых клеток и тканей репродуктивных органов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</a:rPr>
              <a:t> </a:t>
            </a:r>
            <a:endParaRPr lang="ru-KZ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6F01995-2AB7-4BEE-813F-EF673BD4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67" y="4137001"/>
            <a:ext cx="6335734" cy="27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AAA1F-A77B-49FE-8464-D9622C2C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ДЛЯ ПРОВЕДЕНИЯ ПРОЦЕДУРЫ ИСКУСТВЕННОГО ОПЛОДОТВОРЕНИЯ В РАМКАХ ОСМС ЯВЛЯЕТСЯ</a:t>
            </a:r>
            <a:endParaRPr lang="ru-KZ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42E39-482C-49C6-9D56-BD955E2D6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Бесплодие, обусловленное мужским фактором (олигозооспермия – снижение концетрации сперматозоидов от 10 до 15 миллионов/миллилитра,  астенозооспермия (класс А+В от 5% до 32% в 1 миллилитре эякулята, тератозооспермия от 1% до 4% сперматозоидов нормального строения, сочетанная патология спермы </a:t>
            </a:r>
            <a:endParaRPr lang="ru-KZ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кровать, человек, укладывае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42615A2-62E2-4000-85C7-B906D2CF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225" y="4419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3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80CC1-5BAE-49B1-A514-03612CDB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ЭКО В СИСТЕМЕ ОСМС</a:t>
            </a:r>
            <a:endParaRPr lang="ru-KZ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0C822-0AF9-4B3B-914C-27CFF6E8E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ПРЕДОСТАВЛЯЕТСЯ ОДНОКРАТНО В ТЕЧЕНИИ ГОДА</a:t>
            </a:r>
          </a:p>
          <a:p>
            <a:pPr marL="0" indent="0">
              <a:buNone/>
            </a:pPr>
            <a:endParaRPr lang="ru-RU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>
                <a:solidFill>
                  <a:srgbClr val="FFFFFF"/>
                </a:solidFill>
              </a:rPr>
              <a:t>ВЫБОР МЕДИЦИНСКОЙ ОРГАНИЗАЦИИ ДЛЯ ПОЛУЧЕНИЯ МЕДИЦИНСКОЙ ПОМОЩИ С ИСПОЛЬЗОВАНИЕМ ВРТ ОСУЩЕСТВЛЯЕТСЯ ПАЦИЕНТОМ</a:t>
            </a:r>
            <a:endParaRPr lang="ru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39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709</Words>
  <Application>Microsoft Office PowerPoint</Application>
  <PresentationFormat>Широкоэкранный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МЕДИЦИНСКАЯ ПОМОЩЬ ПРИ БЕСПЛОДИИ</vt:lpstr>
      <vt:lpstr>ПРОГРАММА «АҢСАҒАН СӘБИ»</vt:lpstr>
      <vt:lpstr>2021 год </vt:lpstr>
      <vt:lpstr>ПРИКАЗ МЗ РК ОТ 15 ДЕКАБРЯ 2020 ГОДА №ҚР ДСМ-272-2020</vt:lpstr>
      <vt:lpstr>КРИТЕРИИ ОТБОРА ДЛЯ ПРОВЕДЕНИЯ ПРОЦЕДУРЫ ИСКУСТВЕННОГО ОПЛОДОТВОРЕНИЯ В РАМКАХ ОСМС ЯВЛЯЕТСЯ</vt:lpstr>
      <vt:lpstr>КРИТЕРИИ ОТБОРА ДЛЯ ПРОВЕДЕНИЯ ПРОЦЕДУРЫ ИСКУСТВЕННОГО ОПЛОДОТВОРЕНИЯ В РАМКАХ ОСМС ЯВЛЯЕТСЯ</vt:lpstr>
      <vt:lpstr>КРИТЕРИИ ОТБОРА ДЛЯ ПРОВЕДЕНИЯ ПРОЦЕДУРЫ ИСКУСТВЕННОГО ОПЛОДОТВОРЕНИЯ В РАМКАХ ОСМС ЯВЛЯЕТСЯ</vt:lpstr>
      <vt:lpstr>КРИТЕРИИ ОТБОРА ДЛЯ ПРОВЕДЕНИЯ ПРОЦЕДУРЫ ИСКУСТВЕННОГО ОПЛОДОТВОРЕНИЯ В РАМКАХ ОСМС ЯВЛЯЕТСЯ</vt:lpstr>
      <vt:lpstr>ПРОВЕДЕНИЕ ЭКО В СИСТЕМЕ ОСМС</vt:lpstr>
      <vt:lpstr>МАРШРУТ ПАЦИЕНТА НА ЭКО</vt:lpstr>
      <vt:lpstr>КАБИНЕТ ПЛАНИРОВАНИЯ СЕМЬИ</vt:lpstr>
      <vt:lpstr>УЧАСТКОВЫЙ ГИНЕКОЛОГ ПОЛИКЛИНИКИ</vt:lpstr>
      <vt:lpstr>ВРАЧ КАБИНЕТА ПЛАНИРОВАНИЯ СЕМЬИ при наличии ЭГП заключение терапевта о состоянии здоровья и возможности вынашивания беременности </vt:lpstr>
      <vt:lpstr>ВРАЧ КАБИНЕТА ПЛАНИРОВАНИЯ СЕМЬИ</vt:lpstr>
      <vt:lpstr>ЗАКЛЮЧЕНИЕ РЕПРОДУКТОЛОГА</vt:lpstr>
      <vt:lpstr>ПАЦИЕНТ С ЗАКЛЮЧЕНИЕ РЕПРОДУКТОЛОГА</vt:lpstr>
      <vt:lpstr>ПРИ ВОЗНИКНОВЕНИИ ВОПРОСОВ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ПОМОЩЬ ПРИ БЕСПЛОДИИ</dc:title>
  <dc:creator>Татьяна</dc:creator>
  <cp:lastModifiedBy>Виктор</cp:lastModifiedBy>
  <cp:revision>3</cp:revision>
  <dcterms:created xsi:type="dcterms:W3CDTF">2020-12-28T19:11:44Z</dcterms:created>
  <dcterms:modified xsi:type="dcterms:W3CDTF">2021-03-04T04:08:24Z</dcterms:modified>
</cp:coreProperties>
</file>